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64" r:id="rId4"/>
    <p:sldId id="265" r:id="rId5"/>
    <p:sldId id="266" r:id="rId6"/>
    <p:sldId id="261" r:id="rId7"/>
    <p:sldId id="262" r:id="rId8"/>
    <p:sldId id="263" r:id="rId9"/>
    <p:sldId id="260" r:id="rId10"/>
    <p:sldId id="259" r:id="rId11"/>
    <p:sldId id="258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14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3E4A-48A1-4DBD-9A1E-F36FD022A3BF}" type="datetimeFigureOut">
              <a:rPr lang="uk-UA" smtClean="0"/>
              <a:t>02.10.2016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62258E-7E03-4B6A-B8AB-E3CA7D92BC75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301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" y="4120005"/>
            <a:ext cx="3288807" cy="27942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054834" cy="3880773"/>
          </a:xfrm>
          <a:solidFill>
            <a:srgbClr val="FFFFFF">
              <a:alpha val="69020"/>
            </a:srgbClr>
          </a:solidFill>
        </p:spPr>
        <p:txBody>
          <a:bodyPr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  <a:p>
            <a:pPr lvl="2"/>
            <a:r>
              <a:rPr lang="uk-UA" dirty="0" smtClean="0"/>
              <a:t>Третій рівень</a:t>
            </a:r>
          </a:p>
          <a:p>
            <a:pPr lvl="3"/>
            <a:r>
              <a:rPr lang="uk-UA" dirty="0" smtClean="0"/>
              <a:t>Четвертий рівень</a:t>
            </a:r>
          </a:p>
          <a:p>
            <a:pPr lvl="4"/>
            <a:r>
              <a:rPr lang="uk-UA" dirty="0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‹№›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22" y="5207000"/>
            <a:ext cx="1943181" cy="1651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5400" kern="1200">
          <a:solidFill>
            <a:srgbClr val="0070C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2975" y="1271192"/>
            <a:ext cx="8486939" cy="1646302"/>
          </a:xfrm>
        </p:spPr>
        <p:txBody>
          <a:bodyPr/>
          <a:lstStyle/>
          <a:p>
            <a:pPr algn="ctr"/>
            <a:r>
              <a:rPr lang="uk-UA" i="1" dirty="0" smtClean="0">
                <a:solidFill>
                  <a:srgbClr val="0070C0"/>
                </a:solidFill>
              </a:rPr>
              <a:t>Презентація педагогічної діяльності</a:t>
            </a:r>
            <a:br>
              <a:rPr lang="uk-UA" i="1" dirty="0" smtClean="0">
                <a:solidFill>
                  <a:srgbClr val="0070C0"/>
                </a:solidFill>
              </a:rPr>
            </a:br>
            <a:r>
              <a:rPr lang="uk-UA" i="1" dirty="0" smtClean="0">
                <a:solidFill>
                  <a:srgbClr val="0070C0"/>
                </a:solidFill>
              </a:rPr>
              <a:t>вчителя фізики ЛФМЛ</a:t>
            </a:r>
            <a:endParaRPr lang="uk-UA" i="1" dirty="0">
              <a:solidFill>
                <a:srgbClr val="0070C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4314421" y="2917494"/>
            <a:ext cx="4766399" cy="1770418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40000"/>
              </a:lnSpc>
            </a:pPr>
            <a:r>
              <a:rPr lang="uk-UA" sz="4000" i="1" dirty="0" err="1" smtClean="0">
                <a:solidFill>
                  <a:srgbClr val="FF0000"/>
                </a:solidFill>
              </a:rPr>
              <a:t>Петруніва</a:t>
            </a:r>
            <a:r>
              <a:rPr lang="uk-UA" sz="4000" i="1" dirty="0" smtClean="0">
                <a:solidFill>
                  <a:srgbClr val="FF0000"/>
                </a:solidFill>
              </a:rPr>
              <a:t> </a:t>
            </a:r>
            <a:br>
              <a:rPr lang="uk-UA" sz="4000" i="1" dirty="0" smtClean="0">
                <a:solidFill>
                  <a:srgbClr val="FF0000"/>
                </a:solidFill>
              </a:rPr>
            </a:br>
            <a:r>
              <a:rPr lang="uk-UA" sz="4000" i="1" dirty="0" smtClean="0">
                <a:solidFill>
                  <a:srgbClr val="FF0000"/>
                </a:solidFill>
              </a:rPr>
              <a:t>Миколи Івановича</a:t>
            </a:r>
            <a:endParaRPr lang="uk-UA" sz="40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1957" y="5056880"/>
            <a:ext cx="5935579" cy="1477328"/>
          </a:xfrm>
          <a:prstGeom prst="rect">
            <a:avLst/>
          </a:prstGeom>
          <a:solidFill>
            <a:srgbClr val="FFFFFF">
              <a:alpha val="78824"/>
            </a:srgbClr>
          </a:solidFill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uk-UA" i="1" dirty="0" smtClean="0">
                <a:solidFill>
                  <a:schemeClr val="accent2">
                    <a:lumMod val="75000"/>
                  </a:schemeClr>
                </a:solidFill>
              </a:rPr>
              <a:t>Зробіть свого учня допитливим до явищ природи – і швидко зробите його допитливим, але щоб підтримувати цю допитливість, не поспішайте </a:t>
            </a:r>
            <a:r>
              <a:rPr lang="uk-UA" i="1" dirty="0" err="1" smtClean="0">
                <a:solidFill>
                  <a:schemeClr val="accent2">
                    <a:lumMod val="75000"/>
                  </a:schemeClr>
                </a:solidFill>
              </a:rPr>
              <a:t>задовільняти</a:t>
            </a:r>
            <a:r>
              <a:rPr lang="uk-UA" i="1" dirty="0" smtClean="0">
                <a:solidFill>
                  <a:schemeClr val="accent2">
                    <a:lumMod val="75000"/>
                  </a:schemeClr>
                </a:solidFill>
              </a:rPr>
              <a:t> її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endParaRPr lang="uk-UA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r"/>
            <a:r>
              <a:rPr lang="uk-UA" i="1" dirty="0" smtClean="0">
                <a:solidFill>
                  <a:schemeClr val="accent2">
                    <a:lumMod val="75000"/>
                  </a:schemeClr>
                </a:solidFill>
              </a:rPr>
              <a:t>Жан-Жак Руссо</a:t>
            </a:r>
            <a:endParaRPr lang="uk-UA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betkhoven-lunnaja-sona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3342" y="1234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864230" y="1930400"/>
            <a:ext cx="8686085" cy="4235115"/>
          </a:xfrm>
        </p:spPr>
        <p:txBody>
          <a:bodyPr>
            <a:normAutofit/>
          </a:bodyPr>
          <a:lstStyle/>
          <a:p>
            <a:r>
              <a:rPr lang="uk-UA" dirty="0"/>
              <a:t>Освіта – </a:t>
            </a:r>
            <a:r>
              <a:rPr lang="uk-UA" dirty="0" smtClean="0"/>
              <a:t>вища, ЛНУ </a:t>
            </a:r>
            <a:r>
              <a:rPr lang="uk-UA" dirty="0"/>
              <a:t>ім</a:t>
            </a:r>
            <a:r>
              <a:rPr lang="uk-UA" dirty="0" smtClean="0"/>
              <a:t>. </a:t>
            </a:r>
            <a:r>
              <a:rPr lang="uk-UA" dirty="0" err="1" smtClean="0"/>
              <a:t>І.Франка</a:t>
            </a:r>
            <a:r>
              <a:rPr lang="uk-UA" dirty="0"/>
              <a:t>,  </a:t>
            </a:r>
            <a:r>
              <a:rPr lang="uk-UA" dirty="0" smtClean="0"/>
              <a:t>2006 </a:t>
            </a:r>
            <a:r>
              <a:rPr lang="uk-UA" dirty="0"/>
              <a:t>рік закінчення.</a:t>
            </a:r>
          </a:p>
          <a:p>
            <a:r>
              <a:rPr lang="uk-UA" dirty="0"/>
              <a:t>Спеціальність за </a:t>
            </a:r>
            <a:r>
              <a:rPr lang="uk-UA" dirty="0" smtClean="0"/>
              <a:t>дипломом </a:t>
            </a:r>
            <a:r>
              <a:rPr lang="uk-UA" smtClean="0"/>
              <a:t>– магістр прикладної фізики, </a:t>
            </a:r>
            <a:r>
              <a:rPr lang="uk-UA" dirty="0"/>
              <a:t>в</a:t>
            </a:r>
            <a:r>
              <a:rPr lang="uk-UA" smtClean="0"/>
              <a:t>икладач </a:t>
            </a:r>
            <a:r>
              <a:rPr lang="uk-UA" dirty="0" smtClean="0"/>
              <a:t>фізики</a:t>
            </a:r>
            <a:endParaRPr lang="uk-UA" dirty="0"/>
          </a:p>
          <a:p>
            <a:r>
              <a:rPr lang="uk-UA" dirty="0"/>
              <a:t>Стаж роботи – </a:t>
            </a:r>
            <a:r>
              <a:rPr lang="uk-UA" dirty="0" smtClean="0"/>
              <a:t>10 років</a:t>
            </a:r>
          </a:p>
          <a:p>
            <a:r>
              <a:rPr lang="uk-UA" dirty="0" smtClean="0"/>
              <a:t>Кваліфікаційна </a:t>
            </a:r>
            <a:r>
              <a:rPr lang="uk-UA" dirty="0"/>
              <a:t>категорія – </a:t>
            </a:r>
            <a:r>
              <a:rPr lang="uk-UA" dirty="0" smtClean="0"/>
              <a:t>вища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0" t="21287" r="20371" b="29591"/>
          <a:stretch/>
        </p:blipFill>
        <p:spPr>
          <a:xfrm>
            <a:off x="354620" y="1930400"/>
            <a:ext cx="2138770" cy="2657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35116" y="609600"/>
            <a:ext cx="8596668" cy="13208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Мої дані</a:t>
            </a:r>
            <a:endParaRPr lang="uk-UA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23"/>
          <a:stretch/>
        </p:blipFill>
        <p:spPr>
          <a:xfrm>
            <a:off x="354620" y="298868"/>
            <a:ext cx="2853801" cy="1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8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63971" cy="1320800"/>
          </a:xfrm>
        </p:spPr>
        <p:txBody>
          <a:bodyPr>
            <a:normAutofit fontScale="90000"/>
          </a:bodyPr>
          <a:lstStyle/>
          <a:p>
            <a:r>
              <a:rPr lang="uk-UA" i="1" dirty="0" smtClean="0"/>
              <a:t>Проблема, над якою працюю:</a:t>
            </a:r>
            <a:endParaRPr lang="uk-UA" i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1930400"/>
            <a:ext cx="10054834" cy="3880773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«Розвиток мислення учнів </a:t>
            </a:r>
            <a:b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крізь призму розв’язування</a:t>
            </a:r>
            <a:b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логічних задач</a:t>
            </a:r>
            <a:b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 </a:t>
            </a:r>
            <a:r>
              <a:rPr lang="uk-UA" sz="4000" b="1" i="1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уроках</a:t>
            </a:r>
            <a:r>
              <a:rPr lang="uk-UA" sz="4000" b="1" i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фізики»</a:t>
            </a:r>
            <a:endParaRPr lang="uk-UA" sz="4000" b="1" i="1" dirty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906" y="3808727"/>
            <a:ext cx="3064796" cy="256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9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dirty="0"/>
              <a:t>ш</a:t>
            </a:r>
            <a:r>
              <a:rPr lang="uk-UA" sz="4800" dirty="0" smtClean="0"/>
              <a:t>ляхи реалізації</a:t>
            </a:r>
            <a:endParaRPr lang="uk-UA" sz="48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507958"/>
            <a:ext cx="10568182" cy="502117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З </a:t>
            </a:r>
            <a:r>
              <a:rPr lang="uk-UA" dirty="0"/>
              <a:t>перших років викладання націлюю дітей на результат. Я намагаюсь ставити високі цілі перед собою та учнями і через щоденну наполегливу роботу досягаємо  поставленої  мети. Сьогоднішній ринок праці зацікавлений у людях, які вміють </a:t>
            </a:r>
            <a:r>
              <a:rPr lang="uk-UA" dirty="0" err="1"/>
              <a:t>креактивно</a:t>
            </a:r>
            <a:r>
              <a:rPr lang="uk-UA" dirty="0"/>
              <a:t> думати та  відійшли від шаблону, вміють аналізувати події і здатні генерувати нові ідеї, створювати кінцевий продукт, тобто блага, якими користується населення.  Для цього нашим дітям потрібно</a:t>
            </a:r>
            <a:r>
              <a:rPr lang="ru-RU" dirty="0"/>
              <a:t>, </a:t>
            </a:r>
            <a:r>
              <a:rPr lang="uk-UA" dirty="0"/>
              <a:t>насамперед</a:t>
            </a:r>
            <a:r>
              <a:rPr lang="ru-RU" dirty="0"/>
              <a:t>,  </a:t>
            </a:r>
            <a:r>
              <a:rPr lang="uk-UA" dirty="0"/>
              <a:t>розвивати мислення</a:t>
            </a:r>
            <a:r>
              <a:rPr lang="ru-RU" dirty="0"/>
              <a:t>,</a:t>
            </a:r>
            <a:r>
              <a:rPr lang="uk-UA" dirty="0"/>
              <a:t> що можливо крізь призму </a:t>
            </a:r>
            <a:r>
              <a:rPr lang="uk-UA" dirty="0" err="1"/>
              <a:t>розв</a:t>
            </a:r>
            <a:r>
              <a:rPr lang="ru-RU" dirty="0"/>
              <a:t>’</a:t>
            </a:r>
            <a:r>
              <a:rPr lang="uk-UA" dirty="0" err="1"/>
              <a:t>язування</a:t>
            </a:r>
            <a:r>
              <a:rPr lang="uk-UA" dirty="0"/>
              <a:t> логічних задач. Мотиваційна складова займає вагоме місце у моїй педагогічній </a:t>
            </a:r>
            <a:r>
              <a:rPr lang="uk-UA" dirty="0" smtClean="0"/>
              <a:t>діяльності.</a:t>
            </a:r>
          </a:p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Тому </a:t>
            </a:r>
            <a:r>
              <a:rPr lang="uk-UA" dirty="0"/>
              <a:t>на </a:t>
            </a:r>
            <a:r>
              <a:rPr lang="uk-UA" dirty="0" err="1"/>
              <a:t>уроках</a:t>
            </a:r>
            <a:r>
              <a:rPr lang="uk-UA" dirty="0"/>
              <a:t> фізики я намагаюсь створити умови, перебуваючи в яких</a:t>
            </a:r>
            <a:r>
              <a:rPr lang="ru-RU" dirty="0"/>
              <a:t>,</a:t>
            </a:r>
            <a:r>
              <a:rPr lang="uk-UA" dirty="0"/>
              <a:t> мотивована дитина може розкрити свій потенціал, набути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uk-UA" dirty="0"/>
              <a:t> знань та навиків. Навчаю всебічно аналізувати фізичні явища, розуміти закони природи та техніки, бо тільки так можна реалізувати основну функцію людини – пізнання світу, щоб зробити його ще досконалішим, полегшити життя людям. Проводжу </a:t>
            </a:r>
            <a:r>
              <a:rPr lang="uk-UA" dirty="0" err="1"/>
              <a:t>уроки</a:t>
            </a:r>
            <a:r>
              <a:rPr lang="uk-UA" dirty="0"/>
              <a:t> з урахуванням вікових та психологічних особливостей учнів. Велику увагу приділяю взаємозв’язку фізики з іншими природничими науками. </a:t>
            </a:r>
            <a:endParaRPr lang="uk-U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77334" y="232896"/>
            <a:ext cx="5129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Проблема:</a:t>
            </a:r>
            <a:endParaRPr lang="uk-UA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5696" y="127660"/>
            <a:ext cx="3595440" cy="13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540042"/>
            <a:ext cx="10295466" cy="489284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/>
              <a:t>	</a:t>
            </a:r>
            <a:r>
              <a:rPr lang="uk-UA" b="1" i="1" dirty="0"/>
              <a:t>У позаурочний час  проводжу факультативні заняття</a:t>
            </a:r>
            <a:r>
              <a:rPr lang="uk-UA" dirty="0"/>
              <a:t>, під час яких розглядаються незрозумілі учням питання лекційних занять. Крім цього, учні отримують навики розв’язування задач </a:t>
            </a:r>
            <a:r>
              <a:rPr lang="uk-UA" dirty="0" err="1"/>
              <a:t>підвищенного</a:t>
            </a:r>
            <a:r>
              <a:rPr lang="uk-UA" dirty="0"/>
              <a:t> рівня складності , тобто задач третього та четвертого рівня Всеукраїнських учнівських олімпіад. </a:t>
            </a:r>
            <a:endParaRPr lang="uk-UA" dirty="0" smtClean="0"/>
          </a:p>
          <a:p>
            <a:pPr marL="0" indent="0">
              <a:buNone/>
            </a:pPr>
            <a:r>
              <a:rPr lang="uk-UA" dirty="0"/>
              <a:t>	</a:t>
            </a:r>
            <a:r>
              <a:rPr lang="uk-UA" b="1" i="1" dirty="0" smtClean="0"/>
              <a:t>З </a:t>
            </a:r>
            <a:r>
              <a:rPr lang="uk-UA" b="1" i="1" dirty="0"/>
              <a:t>поширенням у світі інформаційно-комп'ютерних і телекомунікаційних технологій я використовую їх у процесі вивчення </a:t>
            </a:r>
            <a:r>
              <a:rPr lang="uk-UA" b="1" i="1" dirty="0" smtClean="0"/>
              <a:t>фізики</a:t>
            </a:r>
            <a:r>
              <a:rPr lang="uk-UA" dirty="0" smtClean="0"/>
              <a:t>: </a:t>
            </a:r>
            <a:r>
              <a:rPr lang="uk-UA" dirty="0"/>
              <a:t>показ відео- та анімаційних фрагментів для постановки навчальної проблеми, демонстрації класичних дослідів, а також дослідів, які не можна відтворити у шкільних умовах;  використання малюнків, моделей, схем, графіків;  проведення комп’ютерних лабораторних робіт;  побудову графіків, діаграм; розв’язування задач з наступною перевіркою результатів на комп’ютерних моделях;  звернення до електронних енциклопедій, пошук навчальної інформації в Інтернеті. З  цією метою я використовую інтерактивну дошку. </a:t>
            </a:r>
            <a:endParaRPr lang="uk-UA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uk-UA" sz="4800" dirty="0"/>
              <a:t>ш</a:t>
            </a:r>
            <a:r>
              <a:rPr lang="uk-UA" sz="4800" dirty="0" smtClean="0"/>
              <a:t>ляхи реалізації</a:t>
            </a:r>
            <a:endParaRPr lang="uk-UA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677334" y="232896"/>
            <a:ext cx="5129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/>
              <a:t>Проблема:</a:t>
            </a:r>
            <a:endParaRPr lang="uk-UA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5696" y="127660"/>
            <a:ext cx="3595440" cy="131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7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46484" y="1278273"/>
            <a:ext cx="9657347" cy="3880773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 </a:t>
            </a:r>
            <a:r>
              <a:rPr lang="uk-UA" sz="3800" i="1" dirty="0" smtClean="0">
                <a:solidFill>
                  <a:srgbClr val="FF0000"/>
                </a:solidFill>
              </a:rPr>
              <a:t>Всеукраїнські олімпіади </a:t>
            </a:r>
            <a:r>
              <a:rPr lang="uk-UA" sz="3800" i="1" dirty="0">
                <a:solidFill>
                  <a:srgbClr val="FF0000"/>
                </a:solidFill>
              </a:rPr>
              <a:t>з </a:t>
            </a:r>
            <a:r>
              <a:rPr lang="uk-UA" sz="3800" i="1" dirty="0" smtClean="0">
                <a:solidFill>
                  <a:srgbClr val="FF0000"/>
                </a:solidFill>
              </a:rPr>
              <a:t>фізики </a:t>
            </a:r>
          </a:p>
          <a:p>
            <a:pPr lvl="1"/>
            <a:r>
              <a:rPr lang="uk-UA" i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uk-UA" i="1" dirty="0" smtClean="0"/>
              <a:t>10 </a:t>
            </a:r>
            <a:r>
              <a:rPr lang="uk-UA" i="1" dirty="0"/>
              <a:t>років – керівник команди Львівської </a:t>
            </a:r>
            <a:r>
              <a:rPr lang="uk-UA" i="1" dirty="0" smtClean="0"/>
              <a:t>області</a:t>
            </a:r>
          </a:p>
          <a:p>
            <a:pPr lvl="1"/>
            <a:r>
              <a:rPr lang="uk-UA" i="1" dirty="0" smtClean="0"/>
              <a:t> Член журі ІІ та ІІІ етапів</a:t>
            </a:r>
          </a:p>
          <a:p>
            <a:pPr lvl="1"/>
            <a:r>
              <a:rPr lang="uk-UA" dirty="0" smtClean="0"/>
              <a:t> Понад 90 призерів ІІІ етапу</a:t>
            </a:r>
          </a:p>
          <a:p>
            <a:pPr lvl="1"/>
            <a:r>
              <a:rPr lang="uk-UA" dirty="0"/>
              <a:t> </a:t>
            </a:r>
            <a:r>
              <a:rPr lang="uk-UA" dirty="0" smtClean="0"/>
              <a:t>Близько 20 призерів </a:t>
            </a:r>
            <a:r>
              <a:rPr lang="en-US" dirty="0" smtClean="0"/>
              <a:t>IV</a:t>
            </a:r>
            <a:r>
              <a:rPr lang="ru-RU" dirty="0" smtClean="0"/>
              <a:t> </a:t>
            </a:r>
            <a:r>
              <a:rPr lang="uk-UA" dirty="0" smtClean="0"/>
              <a:t>етапу</a:t>
            </a:r>
          </a:p>
          <a:p>
            <a:pPr lvl="2"/>
            <a:r>
              <a:rPr lang="uk-UA" dirty="0"/>
              <a:t> </a:t>
            </a:r>
            <a:r>
              <a:rPr lang="uk-UA" dirty="0" smtClean="0"/>
              <a:t>5 – абсолютні переможці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sz="3800" i="1" dirty="0" smtClean="0">
                <a:solidFill>
                  <a:srgbClr val="FF0000"/>
                </a:solidFill>
              </a:rPr>
              <a:t>Інтернет олімпіади</a:t>
            </a:r>
          </a:p>
          <a:p>
            <a:pPr lvl="1"/>
            <a:r>
              <a:rPr lang="uk-UA" i="1" dirty="0" smtClean="0"/>
              <a:t> Учні щорічно виборюють право участі у </a:t>
            </a:r>
            <a:r>
              <a:rPr lang="en-US" i="1" dirty="0" smtClean="0"/>
              <a:t>IV </a:t>
            </a:r>
            <a:r>
              <a:rPr lang="uk-UA" i="1" dirty="0" smtClean="0"/>
              <a:t>етапі</a:t>
            </a:r>
          </a:p>
          <a:p>
            <a:endParaRPr lang="uk-UA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09418" y="116729"/>
            <a:ext cx="7792898" cy="1540043"/>
          </a:xfrm>
        </p:spPr>
        <p:txBody>
          <a:bodyPr>
            <a:normAutofit/>
          </a:bodyPr>
          <a:lstStyle/>
          <a:p>
            <a:pPr algn="ctr"/>
            <a:r>
              <a:rPr lang="uk-UA" dirty="0" err="1" smtClean="0"/>
              <a:t>Олімпіадний</a:t>
            </a:r>
            <a:r>
              <a:rPr lang="uk-UA" dirty="0" smtClean="0"/>
              <a:t> рух</a:t>
            </a:r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2406316" y="5159046"/>
            <a:ext cx="7443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>
                <a:solidFill>
                  <a:schemeClr val="accent1">
                    <a:lumMod val="50000"/>
                  </a:schemeClr>
                </a:solidFill>
              </a:rPr>
              <a:t>Учні самі виготовляють прилади, розробляють різні методи проведення експерименту, виконують творчі завдання, отже, роблять перші кроки у своїй науковій діяльності</a:t>
            </a:r>
            <a:endParaRPr lang="uk-UA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65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124892" y="713028"/>
            <a:ext cx="7792898" cy="15400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dirty="0" smtClean="0"/>
              <a:t>Команда Львівської області на </a:t>
            </a:r>
            <a:r>
              <a:rPr lang="en-US" dirty="0" smtClean="0"/>
              <a:t>IV </a:t>
            </a:r>
            <a:r>
              <a:rPr lang="ru-RU" dirty="0" err="1" smtClean="0"/>
              <a:t>етап</a:t>
            </a:r>
            <a:r>
              <a:rPr lang="uk-UA" dirty="0" smtClean="0"/>
              <a:t>і Всеукраїнської олімпіади</a:t>
            </a:r>
            <a:br>
              <a:rPr lang="uk-UA" dirty="0" smtClean="0"/>
            </a:br>
            <a:r>
              <a:rPr lang="uk-UA" dirty="0" smtClean="0"/>
              <a:t>з фізики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115">
            <a:off x="368041" y="2479994"/>
            <a:ext cx="6021524" cy="3387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22" y="5207000"/>
            <a:ext cx="1943181" cy="1651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917" y="147543"/>
            <a:ext cx="2544138" cy="26710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2" t="9902" r="14430"/>
          <a:stretch/>
        </p:blipFill>
        <p:spPr>
          <a:xfrm rot="20745822">
            <a:off x="6294295" y="2427715"/>
            <a:ext cx="5246990" cy="3491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310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7077" y="27646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44-та Міжнародна </a:t>
            </a:r>
            <a:br>
              <a:rPr lang="uk-UA" dirty="0" smtClean="0"/>
            </a:br>
            <a:r>
              <a:rPr lang="uk-UA" dirty="0" smtClean="0"/>
              <a:t>олімпіада з фізики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2160589"/>
            <a:ext cx="6718077" cy="3880773"/>
          </a:xfrm>
        </p:spPr>
        <p:txBody>
          <a:bodyPr>
            <a:normAutofit/>
          </a:bodyPr>
          <a:lstStyle/>
          <a:p>
            <a:r>
              <a:rPr lang="uk-UA" i="1" dirty="0" smtClean="0"/>
              <a:t> 2013, Копенгаген (Данія)</a:t>
            </a:r>
          </a:p>
          <a:p>
            <a:r>
              <a:rPr lang="uk-UA" i="1" dirty="0" smtClean="0"/>
              <a:t> </a:t>
            </a:r>
            <a:r>
              <a:rPr lang="uk-UA" i="1" dirty="0" err="1" smtClean="0"/>
              <a:t>Антощук</a:t>
            </a:r>
            <a:r>
              <a:rPr lang="uk-UA" i="1" dirty="0" smtClean="0"/>
              <a:t> Тарас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" t="8831" r="2690" b="936"/>
          <a:stretch/>
        </p:blipFill>
        <p:spPr>
          <a:xfrm rot="5400000">
            <a:off x="6781532" y="2629381"/>
            <a:ext cx="4170945" cy="29431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654" y="3884081"/>
            <a:ext cx="3613121" cy="25969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4" t="27841" r="18421" b="17495"/>
          <a:stretch/>
        </p:blipFill>
        <p:spPr>
          <a:xfrm>
            <a:off x="465222" y="476514"/>
            <a:ext cx="2298483" cy="112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Турнір юних фізиків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422652"/>
            <a:ext cx="10054834" cy="3880773"/>
          </a:xfrm>
        </p:spPr>
        <p:txBody>
          <a:bodyPr/>
          <a:lstStyle/>
          <a:p>
            <a:pPr marL="0" indent="0">
              <a:buNone/>
            </a:pPr>
            <a:r>
              <a:rPr lang="uk-UA" sz="3200" i="1" dirty="0" smtClean="0"/>
              <a:t>Всеукраїнський етап</a:t>
            </a:r>
          </a:p>
          <a:p>
            <a:pPr marL="0" indent="0">
              <a:buNone/>
            </a:pPr>
            <a:endParaRPr lang="uk-UA" sz="1800" i="1" dirty="0" smtClean="0"/>
          </a:p>
          <a:p>
            <a:r>
              <a:rPr lang="uk-UA" dirty="0" smtClean="0"/>
              <a:t>Керівник команди Львівської області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2011">
            <a:off x="1950531" y="3593430"/>
            <a:ext cx="3952857" cy="3023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0296">
            <a:off x="5810449" y="3508385"/>
            <a:ext cx="4030030" cy="3022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804" y="224589"/>
            <a:ext cx="2083178" cy="208317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899" y="4516135"/>
            <a:ext cx="2372352" cy="217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3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94" y="21865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Всеукраїнський фізичний конкурс «Левеня»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1694" y="1893470"/>
            <a:ext cx="909230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200" i="1" dirty="0" smtClean="0"/>
              <a:t>понад 100 </a:t>
            </a:r>
            <a:r>
              <a:rPr lang="uk-UA" sz="3200" i="1" dirty="0"/>
              <a:t>000 учасників з усіх </a:t>
            </a:r>
            <a:r>
              <a:rPr lang="uk-UA" sz="3200" i="1" dirty="0" smtClean="0"/>
              <a:t/>
            </a:r>
            <a:br>
              <a:rPr lang="uk-UA" sz="3200" i="1" dirty="0" smtClean="0"/>
            </a:br>
            <a:r>
              <a:rPr lang="uk-UA" sz="3200" i="1" dirty="0" smtClean="0"/>
              <a:t>регіонів України</a:t>
            </a:r>
            <a:endParaRPr lang="uk-UA" sz="3200" i="1" dirty="0"/>
          </a:p>
          <a:p>
            <a:pPr marL="0" indent="0">
              <a:buNone/>
            </a:pPr>
            <a:endParaRPr lang="uk-UA" sz="1600" dirty="0" smtClean="0"/>
          </a:p>
          <a:p>
            <a:r>
              <a:rPr lang="uk-UA" dirty="0" smtClean="0"/>
              <a:t>Член оргкомітету</a:t>
            </a:r>
          </a:p>
          <a:p>
            <a:r>
              <a:rPr lang="uk-UA" dirty="0" smtClean="0"/>
              <a:t>Розробка творчих завдань</a:t>
            </a:r>
          </a:p>
          <a:p>
            <a:r>
              <a:rPr lang="uk-UA" dirty="0" smtClean="0"/>
              <a:t>Співавтор інформаційних вісників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907AB8"/>
              </a:clrFrom>
              <a:clrTo>
                <a:srgbClr val="907AB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21" y="4759830"/>
            <a:ext cx="2133600" cy="2028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7536"/>
            <a:ext cx="6304547" cy="47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7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5332" y="5796317"/>
            <a:ext cx="4794689" cy="858592"/>
          </a:xfrm>
        </p:spPr>
        <p:txBody>
          <a:bodyPr>
            <a:noAutofit/>
          </a:bodyPr>
          <a:lstStyle/>
          <a:p>
            <a:r>
              <a:rPr lang="uk-UA" sz="5400" i="1" dirty="0" smtClean="0">
                <a:solidFill>
                  <a:srgbClr val="002060"/>
                </a:solidFill>
              </a:rPr>
              <a:t>Мої нагороди</a:t>
            </a:r>
            <a:endParaRPr lang="uk-UA" sz="5400" i="1" dirty="0">
              <a:solidFill>
                <a:srgbClr val="002060"/>
              </a:solidFill>
            </a:endParaRPr>
          </a:p>
        </p:txBody>
      </p:sp>
      <p:pic>
        <p:nvPicPr>
          <p:cNvPr id="4" name="Місце для вмісту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4" t="9904"/>
          <a:stretch/>
        </p:blipFill>
        <p:spPr>
          <a:xfrm rot="16200000">
            <a:off x="2555305" y="-2315697"/>
            <a:ext cx="6426275" cy="919400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770" y="166436"/>
            <a:ext cx="2250488" cy="2528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775" flipH="1">
            <a:off x="8251979" y="4238128"/>
            <a:ext cx="4606494" cy="2512633"/>
          </a:xfrm>
          <a:prstGeom prst="ellipse">
            <a:avLst/>
          </a:prstGeom>
          <a:effectLst>
            <a:softEdge rad="635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972" y="3815479"/>
            <a:ext cx="4101901" cy="273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1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Плани на майбутнє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7334" y="1930400"/>
            <a:ext cx="10054834" cy="388077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 покращення матеріально-технічного оснащення кабінету фізики з метою створення гуртка експериментальної фізики</a:t>
            </a:r>
          </a:p>
          <a:p>
            <a:r>
              <a:rPr lang="uk-UA" dirty="0"/>
              <a:t> </a:t>
            </a:r>
            <a:r>
              <a:rPr lang="uk-UA" dirty="0" smtClean="0"/>
              <a:t>проведення літньої школи «Левеня»</a:t>
            </a:r>
          </a:p>
          <a:p>
            <a:r>
              <a:rPr lang="uk-UA" dirty="0"/>
              <a:t> </a:t>
            </a:r>
            <a:r>
              <a:rPr lang="uk-UA" dirty="0" smtClean="0"/>
              <a:t>написання посібників з методики розв’язування задач різного рівня складності.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341" y="3870786"/>
            <a:ext cx="2153653" cy="287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5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73461">
            <a:off x="1160159" y="1165950"/>
            <a:ext cx="8535291" cy="2614239"/>
          </a:xfrm>
        </p:spPr>
        <p:txBody>
          <a:bodyPr>
            <a:prstTxWarp prst="textWave2">
              <a:avLst>
                <a:gd name="adj1" fmla="val 8970"/>
                <a:gd name="adj2" fmla="val 0"/>
              </a:avLst>
            </a:prstTxWarp>
          </a:bodyPr>
          <a:lstStyle/>
          <a:p>
            <a:r>
              <a:rPr lang="uk-UA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Дякую за увагу!</a:t>
            </a:r>
            <a:endParaRPr lang="uk-UA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4484" y="4442949"/>
            <a:ext cx="6320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Людина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яка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ніколи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не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помилялася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ніколи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не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пробувала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зробити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щось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нове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r"/>
            <a:r>
              <a:rPr lang="ru-RU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Альберт </a:t>
            </a:r>
            <a:r>
              <a:rPr lang="ru-RU" sz="2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Енштейн</a:t>
            </a:r>
            <a:endParaRPr lang="uk-UA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0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169</TotalTime>
  <Words>258</Words>
  <Application>Microsoft Office PowerPoint</Application>
  <PresentationFormat>Широкий екран</PresentationFormat>
  <Paragraphs>52</Paragraphs>
  <Slides>13</Slides>
  <Notes>0</Notes>
  <HiddenSlides>0</HiddenSlides>
  <MMClips>1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Грань</vt:lpstr>
      <vt:lpstr>Презентація педагогічної діяльності вчителя фізики ЛФМЛ</vt:lpstr>
      <vt:lpstr>Мої дані</vt:lpstr>
      <vt:lpstr>Проблема, над якою працюю:</vt:lpstr>
      <vt:lpstr>шляхи реалізації</vt:lpstr>
      <vt:lpstr>шляхи реалізації</vt:lpstr>
      <vt:lpstr>Олімпіадний рух</vt:lpstr>
      <vt:lpstr>Презентація PowerPoint</vt:lpstr>
      <vt:lpstr>44-та Міжнародна  олімпіада з фізики</vt:lpstr>
      <vt:lpstr>Турнір юних фізиків</vt:lpstr>
      <vt:lpstr>Всеукраїнський фізичний конкурс «Левеня»</vt:lpstr>
      <vt:lpstr>Мої нагороди</vt:lpstr>
      <vt:lpstr>Плани на майбутнє</vt:lpstr>
      <vt:lpstr>Дякую за увагу!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педагогічної діяльності вчителя фізики ЛФМЛ</dc:title>
  <dc:creator>Mykola</dc:creator>
  <cp:lastModifiedBy>Mykola</cp:lastModifiedBy>
  <cp:revision>26</cp:revision>
  <dcterms:created xsi:type="dcterms:W3CDTF">2016-10-02T17:22:27Z</dcterms:created>
  <dcterms:modified xsi:type="dcterms:W3CDTF">2016-10-02T20:11:51Z</dcterms:modified>
</cp:coreProperties>
</file>