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</p:sldMasterIdLst>
  <p:sldIdLst>
    <p:sldId id="300" r:id="rId2"/>
    <p:sldId id="272" r:id="rId3"/>
    <p:sldId id="294" r:id="rId4"/>
    <p:sldId id="349" r:id="rId5"/>
    <p:sldId id="326" r:id="rId6"/>
    <p:sldId id="319" r:id="rId7"/>
    <p:sldId id="334" r:id="rId8"/>
    <p:sldId id="338" r:id="rId9"/>
    <p:sldId id="345" r:id="rId10"/>
    <p:sldId id="342" r:id="rId11"/>
    <p:sldId id="332" r:id="rId12"/>
    <p:sldId id="336" r:id="rId13"/>
    <p:sldId id="343" r:id="rId14"/>
    <p:sldId id="341" r:id="rId15"/>
    <p:sldId id="350" r:id="rId16"/>
    <p:sldId id="337" r:id="rId17"/>
    <p:sldId id="346" r:id="rId18"/>
    <p:sldId id="347" r:id="rId19"/>
    <p:sldId id="348" r:id="rId20"/>
    <p:sldId id="351" r:id="rId21"/>
    <p:sldId id="352" r:id="rId22"/>
    <p:sldId id="353" r:id="rId23"/>
    <p:sldId id="340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07" autoAdjust="0"/>
    <p:restoredTop sz="95256" autoAdjust="0"/>
  </p:normalViewPr>
  <p:slideViewPr>
    <p:cSldViewPr>
      <p:cViewPr varScale="1">
        <p:scale>
          <a:sx n="86" d="100"/>
          <a:sy n="86" d="100"/>
        </p:scale>
        <p:origin x="1426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390168"/>
    </p:cViewPr>
  </p:outlineViewPr>
  <p:notesTextViewPr>
    <p:cViewPr>
      <p:scale>
        <a:sx n="50" d="100"/>
        <a:sy n="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830 w 5740"/>
                <a:gd name="T1" fmla="*/ 33 h 4316"/>
                <a:gd name="T2" fmla="*/ 0 w 5740"/>
                <a:gd name="T3" fmla="*/ 33 h 4316"/>
                <a:gd name="T4" fmla="*/ 0 w 5740"/>
                <a:gd name="T5" fmla="*/ 0 h 4316"/>
                <a:gd name="T6" fmla="*/ 5830 w 5740"/>
                <a:gd name="T7" fmla="*/ 0 h 4316"/>
                <a:gd name="T8" fmla="*/ 5830 w 5740"/>
                <a:gd name="T9" fmla="*/ 33 h 4316"/>
                <a:gd name="T10" fmla="*/ 5830 w 5740"/>
                <a:gd name="T11" fmla="*/ 33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14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14 w 382"/>
                  <a:gd name="T19" fmla="*/ 96 h 96"/>
                  <a:gd name="T20" fmla="*/ 268 w 382"/>
                  <a:gd name="T21" fmla="*/ 90 h 96"/>
                  <a:gd name="T22" fmla="*/ 316 w 382"/>
                  <a:gd name="T23" fmla="*/ 84 h 96"/>
                  <a:gd name="T24" fmla="*/ 357 w 382"/>
                  <a:gd name="T25" fmla="*/ 66 h 96"/>
                  <a:gd name="T26" fmla="*/ 387 w 382"/>
                  <a:gd name="T27" fmla="*/ 42 h 96"/>
                  <a:gd name="T28" fmla="*/ 381 w 382"/>
                  <a:gd name="T29" fmla="*/ 42 h 96"/>
                  <a:gd name="T30" fmla="*/ 351 w 382"/>
                  <a:gd name="T31" fmla="*/ 66 h 96"/>
                  <a:gd name="T32" fmla="*/ 310 w 382"/>
                  <a:gd name="T33" fmla="*/ 78 h 96"/>
                  <a:gd name="T34" fmla="*/ 268 w 382"/>
                  <a:gd name="T35" fmla="*/ 90 h 96"/>
                  <a:gd name="T36" fmla="*/ 214 w 382"/>
                  <a:gd name="T37" fmla="*/ 96 h 96"/>
                  <a:gd name="T38" fmla="*/ 214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24 w 185"/>
                  <a:gd name="T5" fmla="*/ 36 h 210"/>
                  <a:gd name="T6" fmla="*/ 160 w 185"/>
                  <a:gd name="T7" fmla="*/ 72 h 210"/>
                  <a:gd name="T8" fmla="*/ 166 w 185"/>
                  <a:gd name="T9" fmla="*/ 90 h 210"/>
                  <a:gd name="T10" fmla="*/ 172 w 185"/>
                  <a:gd name="T11" fmla="*/ 114 h 210"/>
                  <a:gd name="T12" fmla="*/ 166 w 185"/>
                  <a:gd name="T13" fmla="*/ 138 h 210"/>
                  <a:gd name="T14" fmla="*/ 154 w 185"/>
                  <a:gd name="T15" fmla="*/ 162 h 210"/>
                  <a:gd name="T16" fmla="*/ 124 w 185"/>
                  <a:gd name="T17" fmla="*/ 180 h 210"/>
                  <a:gd name="T18" fmla="*/ 90 w 185"/>
                  <a:gd name="T19" fmla="*/ 198 h 210"/>
                  <a:gd name="T20" fmla="*/ 101 w 185"/>
                  <a:gd name="T21" fmla="*/ 210 h 210"/>
                  <a:gd name="T22" fmla="*/ 136 w 185"/>
                  <a:gd name="T23" fmla="*/ 192 h 210"/>
                  <a:gd name="T24" fmla="*/ 166 w 185"/>
                  <a:gd name="T25" fmla="*/ 168 h 210"/>
                  <a:gd name="T26" fmla="*/ 184 w 185"/>
                  <a:gd name="T27" fmla="*/ 144 h 210"/>
                  <a:gd name="T28" fmla="*/ 190 w 185"/>
                  <a:gd name="T29" fmla="*/ 114 h 210"/>
                  <a:gd name="T30" fmla="*/ 184 w 185"/>
                  <a:gd name="T31" fmla="*/ 90 h 210"/>
                  <a:gd name="T32" fmla="*/ 178 w 185"/>
                  <a:gd name="T33" fmla="*/ 66 h 210"/>
                  <a:gd name="T34" fmla="*/ 160 w 185"/>
                  <a:gd name="T35" fmla="*/ 48 h 210"/>
                  <a:gd name="T36" fmla="*/ 136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uk-UA" altLang="uk-UA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uk-UA" altLang="uk-UA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uk-UA" altLang="uk-UA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uk-UA" altLang="uk-UA"/>
                </a:p>
              </p:txBody>
            </p:sp>
          </p:grpSp>
        </p:grpSp>
      </p:grpSp>
      <p:sp>
        <p:nvSpPr>
          <p:cNvPr id="70722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70723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F668B1-9179-4835-88C9-CFCDB9C5F7D1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15AF9B-F3E0-445C-9490-CD9F234C6422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21285C-39A3-45A5-9EA8-C6D310D4637C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A635C2-8FF6-4891-B578-932A0278F7F5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58E992-3D11-4774-86D5-9B230097BE99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56DBD3-50A4-4ADB-9860-0BCD1B242123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4C7B53-4388-4432-8A0E-CFD468B05362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CD0F4C-72A5-4DAC-9E55-5EC48794A216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436D6-E38D-4C40-8570-B3614504C421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2994FE-6B08-47E7-BA53-3FCBB7A6DA22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D011C4-1552-493F-B412-429EE01914EC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4835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69A41F-1FCD-4FA7-9557-2E342C364769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uk-UA"/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830 w 5740"/>
                <a:gd name="T1" fmla="*/ 33 h 4316"/>
                <a:gd name="T2" fmla="*/ 0 w 5740"/>
                <a:gd name="T3" fmla="*/ 33 h 4316"/>
                <a:gd name="T4" fmla="*/ 0 w 5740"/>
                <a:gd name="T5" fmla="*/ 0 h 4316"/>
                <a:gd name="T6" fmla="*/ 5830 w 5740"/>
                <a:gd name="T7" fmla="*/ 0 h 4316"/>
                <a:gd name="T8" fmla="*/ 5830 w 5740"/>
                <a:gd name="T9" fmla="*/ 33 h 4316"/>
                <a:gd name="T10" fmla="*/ 5830 w 5740"/>
                <a:gd name="T11" fmla="*/ 33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69638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39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40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41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42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43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44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45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46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47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48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</p:grpSp>
        <p:grpSp>
          <p:nvGrpSpPr>
            <p:cNvPr id="103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69650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51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52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53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54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55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56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57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58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59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60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61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079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80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9664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65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66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084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03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69669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70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71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72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73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74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75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1057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9677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78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79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80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81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82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83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84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  <p:sp>
            <p:nvSpPr>
              <p:cNvPr id="69685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uk-UA"/>
              </a:p>
            </p:txBody>
          </p:sp>
        </p:grpSp>
        <p:grpSp>
          <p:nvGrpSpPr>
            <p:cNvPr id="103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38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14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14 w 382"/>
                  <a:gd name="T19" fmla="*/ 96 h 96"/>
                  <a:gd name="T20" fmla="*/ 268 w 382"/>
                  <a:gd name="T21" fmla="*/ 90 h 96"/>
                  <a:gd name="T22" fmla="*/ 316 w 382"/>
                  <a:gd name="T23" fmla="*/ 84 h 96"/>
                  <a:gd name="T24" fmla="*/ 357 w 382"/>
                  <a:gd name="T25" fmla="*/ 66 h 96"/>
                  <a:gd name="T26" fmla="*/ 387 w 382"/>
                  <a:gd name="T27" fmla="*/ 42 h 96"/>
                  <a:gd name="T28" fmla="*/ 381 w 382"/>
                  <a:gd name="T29" fmla="*/ 42 h 96"/>
                  <a:gd name="T30" fmla="*/ 351 w 382"/>
                  <a:gd name="T31" fmla="*/ 66 h 96"/>
                  <a:gd name="T32" fmla="*/ 310 w 382"/>
                  <a:gd name="T33" fmla="*/ 78 h 96"/>
                  <a:gd name="T34" fmla="*/ 268 w 382"/>
                  <a:gd name="T35" fmla="*/ 90 h 96"/>
                  <a:gd name="T36" fmla="*/ 214 w 382"/>
                  <a:gd name="T37" fmla="*/ 96 h 96"/>
                  <a:gd name="T38" fmla="*/ 214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39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0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1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2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3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24 w 185"/>
                  <a:gd name="T5" fmla="*/ 36 h 210"/>
                  <a:gd name="T6" fmla="*/ 160 w 185"/>
                  <a:gd name="T7" fmla="*/ 72 h 210"/>
                  <a:gd name="T8" fmla="*/ 166 w 185"/>
                  <a:gd name="T9" fmla="*/ 90 h 210"/>
                  <a:gd name="T10" fmla="*/ 172 w 185"/>
                  <a:gd name="T11" fmla="*/ 114 h 210"/>
                  <a:gd name="T12" fmla="*/ 166 w 185"/>
                  <a:gd name="T13" fmla="*/ 138 h 210"/>
                  <a:gd name="T14" fmla="*/ 154 w 185"/>
                  <a:gd name="T15" fmla="*/ 162 h 210"/>
                  <a:gd name="T16" fmla="*/ 124 w 185"/>
                  <a:gd name="T17" fmla="*/ 180 h 210"/>
                  <a:gd name="T18" fmla="*/ 90 w 185"/>
                  <a:gd name="T19" fmla="*/ 198 h 210"/>
                  <a:gd name="T20" fmla="*/ 101 w 185"/>
                  <a:gd name="T21" fmla="*/ 210 h 210"/>
                  <a:gd name="T22" fmla="*/ 136 w 185"/>
                  <a:gd name="T23" fmla="*/ 192 h 210"/>
                  <a:gd name="T24" fmla="*/ 166 w 185"/>
                  <a:gd name="T25" fmla="*/ 168 h 210"/>
                  <a:gd name="T26" fmla="*/ 184 w 185"/>
                  <a:gd name="T27" fmla="*/ 144 h 210"/>
                  <a:gd name="T28" fmla="*/ 190 w 185"/>
                  <a:gd name="T29" fmla="*/ 114 h 210"/>
                  <a:gd name="T30" fmla="*/ 184 w 185"/>
                  <a:gd name="T31" fmla="*/ 90 h 210"/>
                  <a:gd name="T32" fmla="*/ 178 w 185"/>
                  <a:gd name="T33" fmla="*/ 66 h 210"/>
                  <a:gd name="T34" fmla="*/ 160 w 185"/>
                  <a:gd name="T35" fmla="*/ 48 h 210"/>
                  <a:gd name="T36" fmla="*/ 136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4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04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046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uk-UA" altLang="uk-UA"/>
                </a:p>
              </p:txBody>
            </p:sp>
            <p:sp>
              <p:nvSpPr>
                <p:cNvPr id="1047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uk-UA" altLang="uk-UA"/>
                </a:p>
              </p:txBody>
            </p:sp>
            <p:sp>
              <p:nvSpPr>
                <p:cNvPr id="1048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uk-UA" altLang="uk-UA"/>
                </a:p>
              </p:txBody>
            </p:sp>
            <p:sp>
              <p:nvSpPr>
                <p:cNvPr id="1049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uk-UA" altLang="uk-UA"/>
                </a:p>
              </p:txBody>
            </p:sp>
          </p:grpSp>
        </p:grpSp>
      </p:grpSp>
      <p:sp>
        <p:nvSpPr>
          <p:cNvPr id="69699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69700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9701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9702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9703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EAD9CCB0-7380-4659-A0A4-D5CA70D568B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01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  <p:sldLayoutId id="214748380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3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br>
              <a:rPr lang="uk-UA" sz="4000" dirty="0"/>
            </a:br>
            <a:endParaRPr lang="ru-RU" sz="4000" dirty="0"/>
          </a:p>
        </p:txBody>
      </p:sp>
      <p:sp>
        <p:nvSpPr>
          <p:cNvPr id="77839" name="Rectangle 15"/>
          <p:cNvSpPr>
            <a:spLocks noGrp="1" noChangeArrowheads="1"/>
          </p:cNvSpPr>
          <p:nvPr>
            <p:ph sz="half" idx="1"/>
          </p:nvPr>
        </p:nvSpPr>
        <p:spPr>
          <a:xfrm>
            <a:off x="684213" y="2205038"/>
            <a:ext cx="3811587" cy="3921125"/>
          </a:xfrm>
        </p:spPr>
        <p:txBody>
          <a:bodyPr/>
          <a:lstStyle/>
          <a:p>
            <a:pPr eaLnBrk="1" hangingPunct="1">
              <a:defRPr/>
            </a:pPr>
            <a:endParaRPr lang="uk-UA" dirty="0"/>
          </a:p>
        </p:txBody>
      </p:sp>
      <p:sp>
        <p:nvSpPr>
          <p:cNvPr id="77833" name="Rectangle 9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88913"/>
            <a:ext cx="8748712" cy="5907087"/>
          </a:xfrm>
        </p:spPr>
        <p:txBody>
          <a:bodyPr/>
          <a:lstStyle/>
          <a:p>
            <a:pPr eaLnBrk="1" hangingPunct="1">
              <a:defRPr/>
            </a:pPr>
            <a:r>
              <a:rPr lang="uk-UA" dirty="0"/>
              <a:t>Львівський фізико-математичний ліцей-інтернат при Львівському національному університеті ім. І.Франка</a:t>
            </a:r>
            <a:endParaRPr lang="ru-RU" dirty="0"/>
          </a:p>
        </p:txBody>
      </p:sp>
      <p:pic>
        <p:nvPicPr>
          <p:cNvPr id="3077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276475"/>
            <a:ext cx="4535487" cy="374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Вертикальний сувій 2"/>
          <p:cNvSpPr/>
          <p:nvPr/>
        </p:nvSpPr>
        <p:spPr>
          <a:xfrm>
            <a:off x="5010150" y="2352675"/>
            <a:ext cx="3744913" cy="309245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b="0" i="0" dirty="0" err="1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Хоча</a:t>
            </a:r>
            <a:r>
              <a:rPr lang="ru-RU" b="0" i="0" dirty="0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 б над тобою </a:t>
            </a:r>
            <a:r>
              <a:rPr lang="ru-RU" b="0" i="0" dirty="0" err="1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було</a:t>
            </a:r>
            <a:r>
              <a:rPr lang="ru-RU" b="0" i="0" dirty="0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 сто </a:t>
            </a:r>
            <a:r>
              <a:rPr lang="ru-RU" b="0" i="0" dirty="0" err="1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вчителів</a:t>
            </a:r>
            <a:r>
              <a:rPr lang="ru-RU" b="0" i="0" dirty="0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 – вони </a:t>
            </a:r>
            <a:r>
              <a:rPr lang="ru-RU" b="0" i="0" dirty="0" err="1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будуть</a:t>
            </a:r>
            <a:r>
              <a:rPr lang="ru-RU" b="0" i="0" dirty="0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безсилі</a:t>
            </a:r>
            <a:r>
              <a:rPr lang="ru-RU" b="0" i="0" dirty="0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, </a:t>
            </a:r>
            <a:r>
              <a:rPr lang="ru-RU" b="0" i="0" dirty="0" err="1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якщо</a:t>
            </a:r>
            <a:r>
              <a:rPr lang="ru-RU" b="0" i="0" dirty="0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ти</a:t>
            </a:r>
            <a:r>
              <a:rPr lang="ru-RU" b="0" i="0" dirty="0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 не </a:t>
            </a:r>
            <a:r>
              <a:rPr lang="ru-RU" b="0" i="0" dirty="0" err="1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зможеш</a:t>
            </a:r>
            <a:r>
              <a:rPr lang="ru-RU" b="0" i="0" dirty="0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 сам </a:t>
            </a:r>
            <a:r>
              <a:rPr lang="ru-RU" b="0" i="0" dirty="0" err="1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змусити</a:t>
            </a:r>
            <a:r>
              <a:rPr lang="ru-RU" b="0" i="0" dirty="0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 себе до </a:t>
            </a:r>
            <a:r>
              <a:rPr lang="ru-RU" b="0" i="0" dirty="0" err="1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праці</a:t>
            </a:r>
            <a:r>
              <a:rPr lang="ru-RU" b="0" i="0" dirty="0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 і сам </a:t>
            </a:r>
            <a:r>
              <a:rPr lang="ru-RU" b="0" i="0" dirty="0" err="1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вимагати</a:t>
            </a:r>
            <a:r>
              <a:rPr lang="ru-RU" b="0" i="0" dirty="0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її</a:t>
            </a:r>
            <a:r>
              <a:rPr lang="ru-RU" b="0" i="0" dirty="0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від</a:t>
            </a:r>
            <a:r>
              <a:rPr lang="ru-RU" b="0" i="0" dirty="0"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Roboto" panose="02000000000000000000" pitchFamily="2" charset="0"/>
              </a:rPr>
              <a:t> себе.</a:t>
            </a:r>
          </a:p>
          <a:p>
            <a:pPr algn="ctr"/>
            <a:r>
              <a:rPr lang="ru-RU" dirty="0"/>
              <a:t>.</a:t>
            </a:r>
          </a:p>
        </p:txBody>
      </p:sp>
      <p:sp>
        <p:nvSpPr>
          <p:cNvPr id="5" name="Стрічка лицем догори 4"/>
          <p:cNvSpPr/>
          <p:nvPr/>
        </p:nvSpPr>
        <p:spPr>
          <a:xfrm>
            <a:off x="4629150" y="5508625"/>
            <a:ext cx="4500563" cy="649288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dirty="0" err="1"/>
              <a:t>В.Сухомлинський</a:t>
            </a:r>
            <a:endParaRPr lang="uk-U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dirty="0"/>
              <a:t>Педагогічний колектив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323850" y="1484313"/>
            <a:ext cx="3538538" cy="1657350"/>
          </a:xfrm>
        </p:spPr>
        <p:txBody>
          <a:bodyPr/>
          <a:lstStyle/>
          <a:p>
            <a:pPr eaLnBrk="1" hangingPunct="1">
              <a:defRPr/>
            </a:pPr>
            <a:r>
              <a:rPr lang="ru-RU" sz="2000" dirty="0" err="1"/>
              <a:t>Народний</a:t>
            </a:r>
            <a:r>
              <a:rPr lang="ru-RU" sz="2000" dirty="0"/>
              <a:t> </a:t>
            </a:r>
            <a:r>
              <a:rPr lang="ru-RU" sz="2000" dirty="0" err="1"/>
              <a:t>вчитель</a:t>
            </a:r>
            <a:r>
              <a:rPr lang="ru-RU" sz="2000" dirty="0"/>
              <a:t> </a:t>
            </a:r>
            <a:r>
              <a:rPr lang="ru-RU" sz="2000" dirty="0" err="1"/>
              <a:t>України</a:t>
            </a:r>
            <a:r>
              <a:rPr lang="ru-RU" sz="2000" dirty="0"/>
              <a:t>  1</a:t>
            </a:r>
          </a:p>
          <a:p>
            <a:pPr eaLnBrk="1" hangingPunct="1">
              <a:defRPr/>
            </a:pPr>
            <a:r>
              <a:rPr lang="ru-RU" sz="2000" dirty="0" err="1"/>
              <a:t>Заслужений</a:t>
            </a:r>
            <a:r>
              <a:rPr lang="ru-RU" sz="2000" dirty="0"/>
              <a:t> учитель </a:t>
            </a:r>
            <a:r>
              <a:rPr lang="ru-RU" sz="2000" dirty="0" err="1"/>
              <a:t>України</a:t>
            </a:r>
            <a:r>
              <a:rPr lang="ru-RU" sz="2000" dirty="0"/>
              <a:t>   </a:t>
            </a:r>
            <a:r>
              <a:rPr lang="en-US" sz="2000" dirty="0"/>
              <a:t>10</a:t>
            </a:r>
            <a:endParaRPr lang="ru-RU" sz="2000" dirty="0"/>
          </a:p>
          <a:p>
            <a:pPr eaLnBrk="1" hangingPunct="1">
              <a:defRPr/>
            </a:pPr>
            <a:r>
              <a:rPr lang="ru-RU" sz="2000" dirty="0"/>
              <a:t>Кандидат </a:t>
            </a:r>
            <a:r>
              <a:rPr lang="ru-RU" sz="2000" dirty="0" err="1"/>
              <a:t>фізико-математичних</a:t>
            </a:r>
            <a:r>
              <a:rPr lang="ru-RU" sz="2000" dirty="0"/>
              <a:t> наук   1</a:t>
            </a:r>
          </a:p>
          <a:p>
            <a:pPr marL="0" indent="0" eaLnBrk="1" hangingPunct="1">
              <a:buNone/>
              <a:defRPr/>
            </a:pPr>
            <a:endParaRPr lang="uk-UA" sz="2000" dirty="0"/>
          </a:p>
        </p:txBody>
      </p:sp>
      <p:sp>
        <p:nvSpPr>
          <p:cNvPr id="9" name="Содержимое 6"/>
          <p:cNvSpPr>
            <a:spLocks noGrp="1"/>
          </p:cNvSpPr>
          <p:nvPr>
            <p:ph sz="half" idx="1"/>
          </p:nvPr>
        </p:nvSpPr>
        <p:spPr>
          <a:xfrm>
            <a:off x="4572000" y="1341438"/>
            <a:ext cx="4572000" cy="4597400"/>
          </a:xfrm>
        </p:spPr>
        <p:txBody>
          <a:bodyPr/>
          <a:lstStyle/>
          <a:p>
            <a:pPr eaLnBrk="1" hangingPunct="1">
              <a:defRPr/>
            </a:pPr>
            <a:r>
              <a:rPr lang="ru-RU" sz="2000" dirty="0" err="1"/>
              <a:t>Спеціаліст</a:t>
            </a:r>
            <a:r>
              <a:rPr lang="ru-RU" sz="2000" dirty="0"/>
              <a:t> </a:t>
            </a:r>
            <a:r>
              <a:rPr lang="ru-RU" sz="2000" dirty="0" err="1"/>
              <a:t>вищої</a:t>
            </a:r>
            <a:r>
              <a:rPr lang="ru-RU" sz="2000" dirty="0"/>
              <a:t> </a:t>
            </a:r>
            <a:r>
              <a:rPr lang="ru-RU" sz="2000" dirty="0" err="1"/>
              <a:t>категорії</a:t>
            </a:r>
            <a:r>
              <a:rPr lang="ru-RU" sz="2000" dirty="0"/>
              <a:t>   41  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000" dirty="0"/>
              <a:t>  </a:t>
            </a:r>
            <a:r>
              <a:rPr lang="ru-RU" sz="2000" dirty="0" err="1"/>
              <a:t>Із</a:t>
            </a:r>
            <a:r>
              <a:rPr lang="ru-RU" sz="2000" dirty="0"/>
              <a:t> них:    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000" dirty="0"/>
              <a:t>  Учитель - методист   </a:t>
            </a:r>
            <a:r>
              <a:rPr lang="en-US" sz="2000" dirty="0"/>
              <a:t>2</a:t>
            </a:r>
            <a:r>
              <a:rPr lang="uk-UA" sz="2000" dirty="0"/>
              <a:t>6</a:t>
            </a:r>
            <a:r>
              <a:rPr lang="ru-RU" sz="2000" dirty="0"/>
              <a:t>   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000" dirty="0"/>
              <a:t>  </a:t>
            </a:r>
            <a:r>
              <a:rPr lang="ru-RU" sz="2000" dirty="0" err="1"/>
              <a:t>Cтарший</a:t>
            </a:r>
            <a:r>
              <a:rPr lang="ru-RU" sz="2000" dirty="0"/>
              <a:t> учитель   </a:t>
            </a:r>
            <a:r>
              <a:rPr lang="uk-UA" sz="2000" dirty="0"/>
              <a:t>5</a:t>
            </a:r>
            <a:r>
              <a:rPr lang="ru-RU" sz="2000" dirty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000" dirty="0"/>
              <a:t>	</a:t>
            </a:r>
            <a:r>
              <a:rPr lang="ru-RU" sz="2000" dirty="0" err="1"/>
              <a:t>Учителі</a:t>
            </a:r>
            <a:r>
              <a:rPr lang="ru-RU" sz="2000" dirty="0"/>
              <a:t>:   І </a:t>
            </a:r>
            <a:r>
              <a:rPr lang="ru-RU" sz="2000" dirty="0" err="1"/>
              <a:t>категорії</a:t>
            </a:r>
            <a:r>
              <a:rPr lang="ru-RU" sz="2000" dirty="0"/>
              <a:t>   </a:t>
            </a:r>
            <a:r>
              <a:rPr lang="en-US" sz="2000" dirty="0"/>
              <a:t>3</a:t>
            </a:r>
            <a:r>
              <a:rPr lang="ru-RU" sz="2000" dirty="0"/>
              <a:t> </a:t>
            </a:r>
          </a:p>
          <a:p>
            <a:pPr eaLnBrk="1" hangingPunct="1">
              <a:defRPr/>
            </a:pPr>
            <a:r>
              <a:rPr lang="ru-RU" sz="2000" dirty="0"/>
              <a:t>                 ІІ </a:t>
            </a:r>
            <a:r>
              <a:rPr lang="ru-RU" sz="2000" dirty="0" err="1"/>
              <a:t>категорії</a:t>
            </a:r>
            <a:r>
              <a:rPr lang="ru-RU" sz="2000" dirty="0"/>
              <a:t>  </a:t>
            </a:r>
            <a:r>
              <a:rPr lang="en-US" sz="2000" dirty="0"/>
              <a:t>3</a:t>
            </a:r>
            <a:endParaRPr lang="ru-RU" sz="2000" dirty="0"/>
          </a:p>
          <a:p>
            <a:pPr marL="1371600" lvl="3" indent="0" eaLnBrk="1" hangingPunct="1">
              <a:buNone/>
              <a:defRPr/>
            </a:pPr>
            <a:r>
              <a:rPr lang="ru-RU" sz="1000" dirty="0"/>
              <a:t>     </a:t>
            </a:r>
            <a:r>
              <a:rPr lang="ru-RU" sz="2000" dirty="0" err="1"/>
              <a:t>спеціаліст</a:t>
            </a:r>
            <a:r>
              <a:rPr lang="ru-RU" sz="2000" dirty="0"/>
              <a:t> </a:t>
            </a:r>
            <a:r>
              <a:rPr lang="en-US" sz="2000" dirty="0"/>
              <a:t>4</a:t>
            </a:r>
            <a:endParaRPr lang="ru-RU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sz="quarter"/>
          </p:nvPr>
        </p:nvSpPr>
        <p:spPr>
          <a:xfrm>
            <a:off x="755650" y="188913"/>
            <a:ext cx="7772400" cy="647799"/>
          </a:xfrm>
        </p:spPr>
        <p:txBody>
          <a:bodyPr/>
          <a:lstStyle/>
          <a:p>
            <a:pPr eaLnBrk="1" hangingPunct="1">
              <a:defRPr/>
            </a:pPr>
            <a:r>
              <a:rPr lang="uk-UA" sz="3200" dirty="0"/>
              <a:t>Навчальні успіхи. Учнівські олімпіади.</a:t>
            </a:r>
          </a:p>
        </p:txBody>
      </p:sp>
      <p:sp>
        <p:nvSpPr>
          <p:cNvPr id="5123" name="Подзаголовок 2"/>
          <p:cNvSpPr>
            <a:spLocks noGrp="1"/>
          </p:cNvSpPr>
          <p:nvPr>
            <p:ph type="subTitle" sz="quarter" idx="1"/>
          </p:nvPr>
        </p:nvSpPr>
        <p:spPr>
          <a:xfrm>
            <a:off x="611560" y="908720"/>
            <a:ext cx="7704137" cy="5544616"/>
          </a:xfrm>
        </p:spPr>
        <p:txBody>
          <a:bodyPr/>
          <a:lstStyle/>
          <a:p>
            <a:pPr algn="l"/>
            <a:r>
              <a:rPr lang="uk-UA" sz="1600" dirty="0"/>
              <a:t>АСТРОНОМІЯ</a:t>
            </a:r>
          </a:p>
          <a:p>
            <a:pPr algn="l"/>
            <a:r>
              <a:rPr lang="uk-UA" sz="1600" dirty="0"/>
              <a:t>15 Всеукраїнської  онлайн-олімпіади з астрономії та астрофізики (квітень 2021 року)</a:t>
            </a:r>
          </a:p>
          <a:p>
            <a:pPr algn="l"/>
            <a:r>
              <a:rPr lang="uk-UA" sz="1600" dirty="0" err="1"/>
              <a:t>Лушней</a:t>
            </a:r>
            <a:r>
              <a:rPr lang="uk-UA" sz="1600" dirty="0"/>
              <a:t> Святослав - абсолютний переможець, диплом 1-го ступеня; </a:t>
            </a:r>
            <a:r>
              <a:rPr lang="uk-UA" sz="1600" dirty="0" err="1"/>
              <a:t>Гонцовська</a:t>
            </a:r>
            <a:r>
              <a:rPr lang="uk-UA" sz="1600" dirty="0"/>
              <a:t> Ірина - диплом 2-го ступеня; </a:t>
            </a:r>
          </a:p>
          <a:p>
            <a:pPr algn="l"/>
            <a:r>
              <a:rPr lang="uk-UA" sz="1600" dirty="0" err="1"/>
              <a:t>Шикула</a:t>
            </a:r>
            <a:r>
              <a:rPr lang="uk-UA" sz="1600" dirty="0"/>
              <a:t> Северин - диплом 2-го ступеня; </a:t>
            </a:r>
          </a:p>
          <a:p>
            <a:pPr algn="l"/>
            <a:r>
              <a:rPr lang="uk-UA" sz="1600" dirty="0"/>
              <a:t>Тхір Назар - диплом 3-го ступеня; </a:t>
            </a:r>
          </a:p>
          <a:p>
            <a:pPr algn="l"/>
            <a:r>
              <a:rPr lang="uk-UA" sz="1600" dirty="0" err="1"/>
              <a:t>Симотюк</a:t>
            </a:r>
            <a:r>
              <a:rPr lang="uk-UA" sz="1600" dirty="0"/>
              <a:t> Іван диплом 3-го ступеня.</a:t>
            </a:r>
          </a:p>
          <a:p>
            <a:pPr algn="l"/>
            <a:endParaRPr lang="uk-UA" sz="1600" dirty="0"/>
          </a:p>
          <a:p>
            <a:pPr algn="l"/>
            <a:r>
              <a:rPr lang="uk-UA" sz="1600" dirty="0"/>
              <a:t> ХІМІЯ</a:t>
            </a:r>
          </a:p>
          <a:p>
            <a:pPr algn="l"/>
            <a:r>
              <a:rPr lang="uk-UA" sz="1600" dirty="0"/>
              <a:t>Друга Всеукраїнська заочна хімічна олімпіада</a:t>
            </a:r>
          </a:p>
          <a:p>
            <a:pPr algn="l"/>
            <a:r>
              <a:rPr lang="uk-UA" sz="1600" dirty="0"/>
              <a:t>Диплом 1 ступеня – </a:t>
            </a:r>
            <a:r>
              <a:rPr lang="uk-UA" sz="1600" dirty="0" err="1"/>
              <a:t>Окіс</a:t>
            </a:r>
            <a:r>
              <a:rPr lang="uk-UA" sz="1600" dirty="0"/>
              <a:t> Юрій;</a:t>
            </a:r>
          </a:p>
          <a:p>
            <a:pPr algn="l"/>
            <a:r>
              <a:rPr lang="uk-UA" sz="1600" dirty="0"/>
              <a:t>Диплом 2 ступеня – </a:t>
            </a:r>
            <a:r>
              <a:rPr lang="uk-UA" sz="1600" dirty="0" err="1"/>
              <a:t>Малинич</a:t>
            </a:r>
            <a:r>
              <a:rPr lang="uk-UA" sz="1600" dirty="0"/>
              <a:t> Ярослав, Комарницький Олег, Музичук Петро, </a:t>
            </a:r>
            <a:r>
              <a:rPr lang="uk-UA" sz="1600" dirty="0" err="1"/>
              <a:t>Галабуда</a:t>
            </a:r>
            <a:r>
              <a:rPr lang="uk-UA" sz="1600" dirty="0"/>
              <a:t> Марта; </a:t>
            </a:r>
          </a:p>
          <a:p>
            <a:pPr algn="l"/>
            <a:r>
              <a:rPr lang="uk-UA" sz="1600" dirty="0"/>
              <a:t>Диплом 3 ступеня – </a:t>
            </a:r>
            <a:r>
              <a:rPr lang="uk-UA" sz="1600" dirty="0" err="1"/>
              <a:t>Галатин</a:t>
            </a:r>
            <a:r>
              <a:rPr lang="uk-UA" sz="1600" dirty="0"/>
              <a:t> Петро, </a:t>
            </a:r>
            <a:r>
              <a:rPr lang="uk-UA" sz="1600" dirty="0" err="1"/>
              <a:t>Просвіров</a:t>
            </a:r>
            <a:r>
              <a:rPr lang="uk-UA" sz="1600" dirty="0"/>
              <a:t> Вадим, </a:t>
            </a:r>
            <a:r>
              <a:rPr lang="uk-UA" sz="1600" dirty="0" err="1"/>
              <a:t>Матійчук</a:t>
            </a:r>
            <a:r>
              <a:rPr lang="uk-UA" sz="1600" dirty="0"/>
              <a:t> Вікторія, </a:t>
            </a:r>
            <a:r>
              <a:rPr lang="uk-UA" sz="1600" dirty="0" err="1"/>
              <a:t>Небеляк</a:t>
            </a:r>
            <a:r>
              <a:rPr lang="uk-UA" sz="1600" dirty="0"/>
              <a:t> Владислав, </a:t>
            </a:r>
            <a:r>
              <a:rPr lang="uk-UA" sz="1600" dirty="0" err="1"/>
              <a:t>Купранець</a:t>
            </a:r>
            <a:r>
              <a:rPr lang="uk-UA" sz="1600" dirty="0"/>
              <a:t> Данило, </a:t>
            </a:r>
            <a:r>
              <a:rPr lang="uk-UA" sz="1600" dirty="0" err="1"/>
              <a:t>Грень</a:t>
            </a:r>
            <a:r>
              <a:rPr lang="uk-UA" sz="1600" dirty="0"/>
              <a:t> Ганна</a:t>
            </a:r>
          </a:p>
          <a:p>
            <a:pPr algn="l"/>
            <a:endParaRPr lang="uk-UA" sz="1600" dirty="0"/>
          </a:p>
          <a:p>
            <a:pPr marL="0" indent="0" algn="l">
              <a:buNone/>
            </a:pPr>
            <a:r>
              <a:rPr lang="ru-RU" sz="1600" dirty="0"/>
              <a:t>ІНФОРМАТИКА</a:t>
            </a:r>
          </a:p>
          <a:p>
            <a:pPr marL="0" indent="0" algn="l">
              <a:buNone/>
            </a:pPr>
            <a:r>
              <a:rPr lang="ru-RU" sz="1600" dirty="0" err="1"/>
              <a:t>Ферендович</a:t>
            </a:r>
            <a:r>
              <a:rPr lang="ru-RU" sz="1600" dirty="0"/>
              <a:t> </a:t>
            </a:r>
            <a:r>
              <a:rPr lang="ru-RU" sz="1600" dirty="0" err="1"/>
              <a:t>Юрій</a:t>
            </a:r>
            <a:r>
              <a:rPr lang="ru-RU" sz="1600" dirty="0"/>
              <a:t> – диплом 3-го </a:t>
            </a:r>
            <a:r>
              <a:rPr lang="ru-RU" sz="1600" dirty="0" err="1"/>
              <a:t>ступеня</a:t>
            </a:r>
            <a:r>
              <a:rPr lang="ru-RU" sz="1600" dirty="0"/>
              <a:t>.</a:t>
            </a:r>
          </a:p>
          <a:p>
            <a:pPr algn="l"/>
            <a:endParaRPr lang="uk-UA" sz="1600" dirty="0"/>
          </a:p>
          <a:p>
            <a:endParaRPr lang="uk-UA" sz="1200" dirty="0"/>
          </a:p>
          <a:p>
            <a:endParaRPr lang="uk-UA" sz="1200" dirty="0"/>
          </a:p>
          <a:p>
            <a:pPr eaLnBrk="1" hangingPunct="1"/>
            <a:endParaRPr lang="uk-UA" altLang="uk-UA" sz="2000" b="1" i="1" dirty="0">
              <a:effectLst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76DB81E-0B5D-4B2F-BC2D-74B7DD84F9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336704"/>
          </a:xfrm>
        </p:spPr>
        <p:txBody>
          <a:bodyPr/>
          <a:lstStyle/>
          <a:p>
            <a:pPr marL="0" indent="0">
              <a:buNone/>
            </a:pPr>
            <a:r>
              <a:rPr lang="uk-UA" sz="1700" dirty="0"/>
              <a:t>МАТЕМАТИКА</a:t>
            </a:r>
          </a:p>
          <a:p>
            <a:pPr marL="0" indent="0">
              <a:buNone/>
            </a:pPr>
            <a:r>
              <a:rPr lang="uk-UA" sz="1700" dirty="0"/>
              <a:t>Всеукраїнська олімпіада юних математиків України 2020-2021:</a:t>
            </a:r>
          </a:p>
          <a:p>
            <a:pPr marL="0" indent="0">
              <a:buNone/>
            </a:pPr>
            <a:r>
              <a:rPr lang="uk-UA" sz="1700" dirty="0" err="1"/>
              <a:t>Федуняк</a:t>
            </a:r>
            <a:r>
              <a:rPr lang="uk-UA" sz="1700" dirty="0"/>
              <a:t> Степан(8клас) – диплом 2-го ступеня;</a:t>
            </a:r>
          </a:p>
          <a:p>
            <a:pPr marL="0" indent="0">
              <a:buNone/>
            </a:pPr>
            <a:r>
              <a:rPr lang="uk-UA" sz="1700" dirty="0"/>
              <a:t>Квіт Данило(9 клас) - диплом 2-го ступеня;</a:t>
            </a:r>
          </a:p>
          <a:p>
            <a:pPr marL="0" indent="0">
              <a:buNone/>
            </a:pPr>
            <a:r>
              <a:rPr lang="uk-UA" sz="1700" dirty="0" err="1"/>
              <a:t>Франкевич</a:t>
            </a:r>
            <a:r>
              <a:rPr lang="uk-UA" sz="1700" dirty="0"/>
              <a:t> Євгенія(9клас) - диплом 3-го ступеня;</a:t>
            </a:r>
          </a:p>
          <a:p>
            <a:pPr marL="0" indent="0">
              <a:buNone/>
            </a:pPr>
            <a:r>
              <a:rPr lang="uk-UA" sz="1700" dirty="0" err="1"/>
              <a:t>Гоцківський</a:t>
            </a:r>
            <a:r>
              <a:rPr lang="uk-UA" sz="1700" dirty="0"/>
              <a:t> Данило(11клас) диплом 3-го ступеня;</a:t>
            </a:r>
          </a:p>
          <a:p>
            <a:pPr marL="0" indent="0">
              <a:buNone/>
            </a:pPr>
            <a:endParaRPr lang="uk-UA" sz="1700" dirty="0"/>
          </a:p>
          <a:p>
            <a:pPr marL="0" indent="0">
              <a:buNone/>
            </a:pPr>
            <a:r>
              <a:rPr lang="uk-UA" sz="1700" dirty="0"/>
              <a:t>БІОЛОГІЯ</a:t>
            </a:r>
          </a:p>
          <a:p>
            <a:pPr marL="0" indent="0">
              <a:buNone/>
            </a:pPr>
            <a:r>
              <a:rPr lang="uk-UA" sz="1700" dirty="0"/>
              <a:t>Всеукраїнська учнівська олімпіада «Біологія – наука майбутнього»</a:t>
            </a:r>
          </a:p>
          <a:p>
            <a:pPr marL="0" indent="0">
              <a:buNone/>
            </a:pPr>
            <a:r>
              <a:rPr lang="uk-UA" sz="1700" dirty="0"/>
              <a:t>Мацьків Дарія – диплом 1-го ступеня, </a:t>
            </a:r>
          </a:p>
          <a:p>
            <a:pPr marL="0" indent="0">
              <a:buNone/>
            </a:pPr>
            <a:r>
              <a:rPr lang="uk-UA" sz="1700" dirty="0" err="1"/>
              <a:t>Мокрецова</a:t>
            </a:r>
            <a:r>
              <a:rPr lang="uk-UA" sz="1700" dirty="0"/>
              <a:t> Єлизавета – диплом 2-го ступеня.</a:t>
            </a:r>
          </a:p>
          <a:p>
            <a:pPr marL="0" indent="0">
              <a:buNone/>
            </a:pPr>
            <a:endParaRPr lang="uk-UA" sz="1700" dirty="0"/>
          </a:p>
          <a:p>
            <a:pPr marL="0" indent="0">
              <a:buNone/>
            </a:pPr>
            <a:r>
              <a:rPr lang="uk-UA" sz="1700" dirty="0"/>
              <a:t>ФІЗИКА</a:t>
            </a:r>
          </a:p>
          <a:p>
            <a:pPr marL="0" indent="0">
              <a:buNone/>
            </a:pPr>
            <a:r>
              <a:rPr lang="ru-RU" sz="1700" dirty="0" err="1"/>
              <a:t>Фінальний</a:t>
            </a:r>
            <a:r>
              <a:rPr lang="ru-RU" sz="1700" dirty="0"/>
              <a:t> </a:t>
            </a:r>
            <a:r>
              <a:rPr lang="ru-RU" sz="1700" dirty="0" err="1"/>
              <a:t>етап</a:t>
            </a:r>
            <a:r>
              <a:rPr lang="ru-RU" sz="1700" dirty="0"/>
              <a:t> </a:t>
            </a:r>
            <a:r>
              <a:rPr lang="ru-RU" sz="1700" dirty="0" err="1"/>
              <a:t>Всеукраїнського</a:t>
            </a:r>
            <a:r>
              <a:rPr lang="ru-RU" sz="1700" dirty="0"/>
              <a:t> </a:t>
            </a:r>
            <a:r>
              <a:rPr lang="ru-RU" sz="1700" dirty="0" err="1"/>
              <a:t>фізичного</a:t>
            </a:r>
            <a:r>
              <a:rPr lang="ru-RU" sz="1700" dirty="0"/>
              <a:t> марафону, </a:t>
            </a:r>
            <a:r>
              <a:rPr lang="ru-RU" sz="1700" dirty="0" err="1"/>
              <a:t>Всеукраїнська</a:t>
            </a:r>
            <a:r>
              <a:rPr lang="ru-RU" sz="1700" dirty="0"/>
              <a:t> </a:t>
            </a:r>
            <a:r>
              <a:rPr lang="ru-RU" sz="1700" dirty="0" err="1"/>
              <a:t>інтернет-олімпіада</a:t>
            </a:r>
            <a:endParaRPr lang="ru-RU" sz="1700" dirty="0"/>
          </a:p>
          <a:p>
            <a:pPr marL="0" indent="0">
              <a:buNone/>
            </a:pPr>
            <a:r>
              <a:rPr lang="uk-UA" sz="1700" dirty="0"/>
              <a:t>Кузьма Володимир</a:t>
            </a:r>
            <a:r>
              <a:rPr lang="ru-RU" sz="1700" dirty="0"/>
              <a:t>, Голополосов </a:t>
            </a:r>
            <a:r>
              <a:rPr lang="ru-RU" sz="1700" dirty="0" err="1"/>
              <a:t>Віталій</a:t>
            </a:r>
            <a:r>
              <a:rPr lang="ru-RU" sz="1700" dirty="0"/>
              <a:t>, Ждан Артур, </a:t>
            </a:r>
            <a:r>
              <a:rPr lang="ru-RU" sz="1700" dirty="0" err="1"/>
              <a:t>Кузнєцов</a:t>
            </a:r>
            <a:r>
              <a:rPr lang="ru-RU" sz="1700" dirty="0"/>
              <a:t> Макар, Козак </a:t>
            </a:r>
            <a:r>
              <a:rPr lang="ru-RU" sz="1700" dirty="0" err="1"/>
              <a:t>Олександр</a:t>
            </a:r>
            <a:endParaRPr lang="ru-RU" sz="1700" dirty="0"/>
          </a:p>
          <a:p>
            <a:pPr marL="0" indent="0">
              <a:buNone/>
            </a:pPr>
            <a:endParaRPr lang="ru-RU" sz="1700" dirty="0"/>
          </a:p>
          <a:p>
            <a:pPr marL="0" indent="0">
              <a:buNone/>
            </a:pPr>
            <a:r>
              <a:rPr lang="ru-RU" sz="1700" dirty="0"/>
              <a:t>РІШЕЛЬЄВСЬКА РЕГАТА – 3 </a:t>
            </a:r>
            <a:r>
              <a:rPr lang="ru-RU" sz="1700" dirty="0" err="1"/>
              <a:t>команди</a:t>
            </a:r>
            <a:r>
              <a:rPr lang="ru-RU" sz="1700" dirty="0"/>
              <a:t> ( 2 з них –максимальна </a:t>
            </a:r>
            <a:r>
              <a:rPr lang="ru-RU" sz="1700" dirty="0" err="1"/>
              <a:t>кількість</a:t>
            </a:r>
            <a:r>
              <a:rPr lang="ru-RU" sz="1700" dirty="0"/>
              <a:t> </a:t>
            </a:r>
            <a:r>
              <a:rPr lang="ru-RU" sz="1700" dirty="0" err="1"/>
              <a:t>балів</a:t>
            </a:r>
            <a:r>
              <a:rPr lang="ru-RU" sz="1700" dirty="0"/>
              <a:t>)</a:t>
            </a:r>
          </a:p>
          <a:p>
            <a:pPr marL="0" indent="0">
              <a:buNone/>
            </a:pPr>
            <a:endParaRPr lang="ru-RU" sz="1700" dirty="0"/>
          </a:p>
        </p:txBody>
      </p:sp>
    </p:spTree>
    <p:extLst>
      <p:ext uri="{BB962C8B-B14F-4D97-AF65-F5344CB8AC3E}">
        <p14:creationId xmlns:p14="http://schemas.microsoft.com/office/powerpoint/2010/main" val="31598878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062955"/>
          </a:xfrm>
        </p:spPr>
        <p:txBody>
          <a:bodyPr/>
          <a:lstStyle/>
          <a:p>
            <a:r>
              <a:rPr lang="uk-UA" sz="4200" dirty="0"/>
              <a:t>Міжнародні змагання 2020/2021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5517232"/>
          </a:xfrm>
        </p:spPr>
        <p:txBody>
          <a:bodyPr/>
          <a:lstStyle/>
          <a:p>
            <a:pPr marL="0" indent="0" algn="l">
              <a:buNone/>
            </a:pPr>
            <a:r>
              <a:rPr lang="uk-UA" sz="1800" dirty="0"/>
              <a:t>Міжнародна </a:t>
            </a:r>
            <a:r>
              <a:rPr lang="uk-UA" sz="1800" dirty="0" err="1"/>
              <a:t>Менделеєвська</a:t>
            </a:r>
            <a:r>
              <a:rPr lang="uk-UA" sz="1800" dirty="0"/>
              <a:t> олімпіада </a:t>
            </a:r>
          </a:p>
          <a:p>
            <a:pPr marL="0" indent="0">
              <a:buNone/>
            </a:pPr>
            <a:r>
              <a:rPr lang="uk-UA" sz="1800" dirty="0"/>
              <a:t>	</a:t>
            </a:r>
            <a:r>
              <a:rPr lang="uk-UA" sz="1800" dirty="0" err="1"/>
              <a:t>Окіс</a:t>
            </a:r>
            <a:r>
              <a:rPr lang="uk-UA" sz="1800" dirty="0"/>
              <a:t> Юрій (срібна медаль ), представлятиме Україну на 	Міжнародній олімпіаді з  хімії.</a:t>
            </a:r>
          </a:p>
          <a:p>
            <a:pPr marL="0" indent="0">
              <a:buNone/>
            </a:pPr>
            <a:r>
              <a:rPr lang="en-US" sz="1800" dirty="0" err="1"/>
              <a:t>EuPhO</a:t>
            </a:r>
            <a:r>
              <a:rPr lang="en-US" sz="1800" dirty="0"/>
              <a:t> 2021 (</a:t>
            </a:r>
            <a:r>
              <a:rPr lang="uk-UA" sz="1800" dirty="0"/>
              <a:t>Європейська олімпіада з фізики)</a:t>
            </a:r>
          </a:p>
          <a:p>
            <a:pPr marL="0" indent="0">
              <a:buNone/>
            </a:pPr>
            <a:r>
              <a:rPr lang="uk-UA" sz="1800" dirty="0"/>
              <a:t>              Кузьма Володимир</a:t>
            </a:r>
            <a:r>
              <a:rPr lang="ru-RU" sz="1800" dirty="0"/>
              <a:t>, Голополосов </a:t>
            </a:r>
            <a:r>
              <a:rPr lang="ru-RU" sz="1800" dirty="0" err="1"/>
              <a:t>Віталій</a:t>
            </a:r>
            <a:r>
              <a:rPr lang="ru-RU" sz="1800" dirty="0"/>
              <a:t>, Ждан Артур,          	</a:t>
            </a:r>
            <a:r>
              <a:rPr lang="ru-RU" sz="1800" dirty="0" err="1"/>
              <a:t>Кузнєцов</a:t>
            </a:r>
            <a:r>
              <a:rPr lang="ru-RU" sz="1800" dirty="0"/>
              <a:t> Макар, Козак </a:t>
            </a:r>
            <a:r>
              <a:rPr lang="ru-RU" sz="1800" dirty="0" err="1"/>
              <a:t>Олександр</a:t>
            </a:r>
            <a:endParaRPr lang="ru-RU" sz="1800" dirty="0"/>
          </a:p>
          <a:p>
            <a:pPr marL="0" indent="0">
              <a:buNone/>
            </a:pPr>
            <a:r>
              <a:rPr lang="uk-UA" sz="1800" dirty="0"/>
              <a:t> </a:t>
            </a:r>
            <a:r>
              <a:rPr lang="en-US" sz="1800" dirty="0" err="1"/>
              <a:t>IPhO</a:t>
            </a:r>
            <a:r>
              <a:rPr lang="uk-UA" sz="1800" dirty="0"/>
              <a:t> (Міжнародна учнівська олімпіада з фізики)</a:t>
            </a:r>
          </a:p>
          <a:p>
            <a:pPr marL="0" indent="0">
              <a:buNone/>
            </a:pPr>
            <a:r>
              <a:rPr lang="uk-UA" sz="1800" dirty="0"/>
              <a:t>             Кузьма Володимир, </a:t>
            </a:r>
            <a:r>
              <a:rPr lang="ru-RU" sz="1800" dirty="0" err="1"/>
              <a:t>Кузнєцов</a:t>
            </a:r>
            <a:r>
              <a:rPr lang="ru-RU" sz="1800" dirty="0"/>
              <a:t> Макар</a:t>
            </a:r>
          </a:p>
          <a:p>
            <a:pPr marL="0" indent="0">
              <a:buNone/>
            </a:pPr>
            <a:r>
              <a:rPr lang="en-US" sz="1800" dirty="0"/>
              <a:t>IV </a:t>
            </a:r>
            <a:r>
              <a:rPr lang="uk-UA" sz="1800" dirty="0"/>
              <a:t>Кавказька </a:t>
            </a:r>
            <a:r>
              <a:rPr lang="uk-UA" sz="1800" dirty="0" err="1"/>
              <a:t>математематична</a:t>
            </a:r>
            <a:r>
              <a:rPr lang="uk-UA" sz="1800" dirty="0"/>
              <a:t> олімпіада </a:t>
            </a:r>
          </a:p>
          <a:p>
            <a:pPr marL="0" indent="0">
              <a:buNone/>
            </a:pPr>
            <a:r>
              <a:rPr lang="uk-UA" sz="1800" dirty="0"/>
              <a:t>             </a:t>
            </a:r>
            <a:r>
              <a:rPr lang="uk-UA" sz="1800" dirty="0" err="1"/>
              <a:t>Франкевич</a:t>
            </a:r>
            <a:r>
              <a:rPr lang="uk-UA" sz="1800" dirty="0"/>
              <a:t> Євгенія (золота медаль), Квіт Данило (</a:t>
            </a:r>
            <a:r>
              <a:rPr lang="uk-UA" sz="1800"/>
              <a:t>срібна  медаль</a:t>
            </a:r>
            <a:r>
              <a:rPr lang="uk-UA" sz="1800" dirty="0"/>
              <a:t>).</a:t>
            </a:r>
          </a:p>
          <a:p>
            <a:pPr marL="0" indent="0">
              <a:buNone/>
            </a:pPr>
            <a:r>
              <a:rPr lang="uk-UA" sz="1800" dirty="0"/>
              <a:t>Міжнародна олімпіада з астрономії та астрофізики</a:t>
            </a:r>
          </a:p>
          <a:p>
            <a:pPr marL="0" indent="0">
              <a:buNone/>
            </a:pPr>
            <a:r>
              <a:rPr lang="uk-UA" sz="1800" dirty="0"/>
              <a:t>	</a:t>
            </a:r>
            <a:r>
              <a:rPr lang="uk-UA" sz="1800" dirty="0" err="1"/>
              <a:t>Лушней</a:t>
            </a:r>
            <a:r>
              <a:rPr lang="uk-UA" sz="1800" dirty="0"/>
              <a:t> Святослав (срібна медаль), </a:t>
            </a:r>
            <a:r>
              <a:rPr lang="uk-UA" sz="1800" dirty="0" err="1"/>
              <a:t>Гонцовська</a:t>
            </a:r>
            <a:r>
              <a:rPr lang="uk-UA" sz="1800" dirty="0"/>
              <a:t> Ірина (срібна медаль)</a:t>
            </a:r>
          </a:p>
          <a:p>
            <a:pPr marL="0" indent="0">
              <a:buNone/>
            </a:pPr>
            <a:r>
              <a:rPr lang="uk-UA" sz="1800" dirty="0"/>
              <a:t>ІІ Всеукраїнський національний </a:t>
            </a:r>
            <a:r>
              <a:rPr lang="uk-UA" sz="1800" dirty="0" err="1"/>
              <a:t>вдбір</a:t>
            </a:r>
            <a:r>
              <a:rPr lang="uk-UA" sz="1800" dirty="0"/>
              <a:t> учасників Міжнародної молодіжної наукової олімпіади</a:t>
            </a:r>
            <a:r>
              <a:rPr lang="en-US" sz="1800" dirty="0"/>
              <a:t> IJSO 2021</a:t>
            </a:r>
            <a:r>
              <a:rPr lang="uk-UA" sz="1800" dirty="0"/>
              <a:t> </a:t>
            </a:r>
            <a:endParaRPr lang="en-US" sz="1800" dirty="0"/>
          </a:p>
          <a:p>
            <a:pPr marL="0" indent="0">
              <a:buNone/>
            </a:pPr>
            <a:r>
              <a:rPr lang="en-US" sz="1800" dirty="0"/>
              <a:t>	</a:t>
            </a:r>
            <a:r>
              <a:rPr lang="uk-UA" sz="1800" dirty="0"/>
              <a:t>Квіт Данило, </a:t>
            </a:r>
            <a:r>
              <a:rPr lang="uk-UA" sz="1800" dirty="0" err="1"/>
              <a:t>Фургала</a:t>
            </a:r>
            <a:r>
              <a:rPr lang="uk-UA" sz="1800" dirty="0"/>
              <a:t> Максим </a:t>
            </a:r>
          </a:p>
          <a:p>
            <a:pPr marL="0" indent="0" algn="l">
              <a:buNone/>
            </a:pPr>
            <a:endParaRPr lang="uk-UA" sz="18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uk-UA" sz="2000" dirty="0"/>
          </a:p>
          <a:p>
            <a:pPr marL="0" indent="0">
              <a:buNone/>
            </a:pP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13222230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3568" y="332656"/>
            <a:ext cx="8229600" cy="1139825"/>
          </a:xfrm>
        </p:spPr>
        <p:txBody>
          <a:bodyPr>
            <a:noAutofit/>
          </a:bodyPr>
          <a:lstStyle/>
          <a:p>
            <a:pPr>
              <a:lnSpc>
                <a:spcPts val="2250"/>
              </a:lnSpc>
              <a:spcAft>
                <a:spcPts val="1125"/>
              </a:spcAft>
            </a:pPr>
            <a:br>
              <a:rPr lang="uk-UA" kern="1800" dirty="0">
                <a:solidFill>
                  <a:srgbClr val="000000"/>
                </a:solidFill>
                <a:effectLst/>
                <a:ea typeface="Times New Roman"/>
                <a:cs typeface="Times New Roman"/>
              </a:rPr>
            </a:br>
            <a:br>
              <a:rPr lang="en-US" kern="1800" dirty="0">
                <a:solidFill>
                  <a:srgbClr val="000000"/>
                </a:solidFill>
                <a:effectLst/>
                <a:ea typeface="Times New Roman"/>
                <a:cs typeface="Times New Roman"/>
              </a:rPr>
            </a:br>
            <a:r>
              <a:rPr lang="uk-UA" kern="1800" dirty="0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Кращі школи України за</a:t>
            </a:r>
            <a:br>
              <a:rPr lang="uk-UA" kern="1800" dirty="0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</a:br>
            <a:br>
              <a:rPr lang="uk-UA" kern="1800" dirty="0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</a:br>
            <a:r>
              <a:rPr lang="uk-UA" kern="1800" dirty="0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  <a:cs typeface="Times New Roman"/>
              </a:rPr>
              <a:t> результатами ЗНО 2020 року</a:t>
            </a:r>
            <a:b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Місце для вмісту 4">
            <a:extLst>
              <a:ext uri="{FF2B5EF4-FFF2-40B4-BE49-F238E27FC236}">
                <a16:creationId xmlns:a16="http://schemas.microsoft.com/office/drawing/2014/main" id="{E183CCAB-960F-45A3-A4DF-513A796537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5743A62-5795-483D-A6CD-9E8D7C822B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521" y="1700808"/>
            <a:ext cx="7582958" cy="398200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12974"/>
          </a:xfrm>
        </p:spPr>
        <p:txBody>
          <a:bodyPr/>
          <a:lstStyle/>
          <a:p>
            <a:r>
              <a:rPr lang="uk-U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Рейтинг шкіл за результатами ЗНО 2020 року  по предметах</a:t>
            </a:r>
            <a:br>
              <a:rPr lang="uk-UA" dirty="0">
                <a:effectLst/>
              </a:rPr>
            </a:br>
            <a:endParaRPr lang="uk-UA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8809496"/>
              </p:ext>
            </p:extLst>
          </p:nvPr>
        </p:nvGraphicFramePr>
        <p:xfrm>
          <a:off x="539552" y="1700809"/>
          <a:ext cx="7920879" cy="35748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907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75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59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16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166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316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3166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8846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Предмет</a:t>
                      </a:r>
                      <a:endParaRPr lang="uk-UA" sz="18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Місце</a:t>
                      </a:r>
                      <a:endParaRPr lang="uk-UA" sz="18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ТОР</a:t>
                      </a:r>
                      <a:endParaRPr lang="uk-UA" sz="1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Рейтинговий бал</a:t>
                      </a:r>
                      <a:endParaRPr lang="uk-UA" sz="1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Бал ЗНО</a:t>
                      </a:r>
                      <a:endParaRPr lang="uk-UA" sz="1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Учнів/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тестів</a:t>
                      </a:r>
                      <a:endParaRPr lang="uk-UA" sz="18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Склав (%)</a:t>
                      </a:r>
                      <a:endParaRPr lang="uk-UA" sz="1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Математика</a:t>
                      </a:r>
                      <a:endParaRPr lang="uk-UA" sz="1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172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187,2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155/155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100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Фізика</a:t>
                      </a:r>
                      <a:endParaRPr lang="uk-UA" sz="1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168,8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180,9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84/84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100</a:t>
                      </a:r>
                      <a:endParaRPr lang="uk-UA" sz="18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Англ. мова</a:t>
                      </a:r>
                      <a:endParaRPr lang="uk-UA" sz="1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uk-UA" sz="18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165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181,1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120/120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100</a:t>
                      </a:r>
                      <a:endParaRPr lang="uk-UA" sz="18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Укр. мова</a:t>
                      </a:r>
                      <a:endParaRPr lang="uk-UA" sz="18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uk-UA" sz="18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167,3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183,9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156/156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100</a:t>
                      </a:r>
                      <a:endParaRPr lang="uk-UA" sz="18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Хімія</a:t>
                      </a:r>
                      <a:endParaRPr lang="uk-UA" sz="18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uk-UA" sz="18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166,6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184,9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27/27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100</a:t>
                      </a:r>
                      <a:endParaRPr lang="uk-UA" sz="18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Біологія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14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158,6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183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18/18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100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389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31837"/>
            <a:ext cx="8229600" cy="2121099"/>
          </a:xfrm>
        </p:spPr>
        <p:txBody>
          <a:bodyPr/>
          <a:lstStyle/>
          <a:p>
            <a:r>
              <a:rPr lang="uk-UA" sz="2800" dirty="0">
                <a:latin typeface="Bookman Old Style" pitchFamily="18" charset="0"/>
              </a:rPr>
              <a:t>Плановані витрати у 2021</a:t>
            </a:r>
            <a:br>
              <a:rPr lang="uk-UA" sz="2800" dirty="0">
                <a:latin typeface="Bookman Old Style" pitchFamily="18" charset="0"/>
              </a:rPr>
            </a:br>
            <a:r>
              <a:rPr lang="uk-UA" sz="2800" dirty="0">
                <a:latin typeface="Bookman Old Style" pitchFamily="18" charset="0"/>
              </a:rPr>
              <a:t>на утримання закладу за рахунок бюджетних 28 981,4 </a:t>
            </a:r>
            <a:r>
              <a:rPr lang="uk-UA" sz="2800" dirty="0" err="1">
                <a:latin typeface="Bookman Old Style" pitchFamily="18" charset="0"/>
              </a:rPr>
              <a:t>тис.грн</a:t>
            </a:r>
            <a:r>
              <a:rPr lang="uk-UA" sz="2800" dirty="0">
                <a:latin typeface="Bookman Old Style" pitchFamily="18" charset="0"/>
              </a:rPr>
              <a:t>. коштів:</a:t>
            </a:r>
            <a:br>
              <a:rPr lang="uk-UA" sz="2800" dirty="0">
                <a:latin typeface="Bookman Old Style" pitchFamily="18" charset="0"/>
              </a:rPr>
            </a:br>
            <a:r>
              <a:rPr lang="uk-UA" sz="2800" dirty="0">
                <a:latin typeface="Bookman Old Style" pitchFamily="18" charset="0"/>
              </a:rPr>
              <a:t>28 981,4 </a:t>
            </a:r>
            <a:r>
              <a:rPr lang="uk-UA" sz="2800" dirty="0" err="1">
                <a:latin typeface="Bookman Old Style" pitchFamily="18" charset="0"/>
              </a:rPr>
              <a:t>тис.грн</a:t>
            </a:r>
            <a:r>
              <a:rPr lang="uk-UA" sz="2800" dirty="0">
                <a:latin typeface="Bookman Old Style" pitchFamily="18" charset="0"/>
              </a:rPr>
              <a:t>.</a:t>
            </a:r>
            <a:br>
              <a:rPr lang="uk-UA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endParaRPr lang="uk-UA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429000"/>
            <a:ext cx="8229600" cy="2697163"/>
          </a:xfrm>
        </p:spPr>
        <p:txBody>
          <a:bodyPr/>
          <a:lstStyle/>
          <a:p>
            <a:pPr marL="0" indent="0" algn="ctr">
              <a:buNone/>
            </a:pPr>
            <a:r>
              <a:rPr lang="uk-UA" sz="2800" dirty="0">
                <a:latin typeface="Bookman Old Style" panose="02050604050505020204" pitchFamily="18" charset="0"/>
              </a:rPr>
              <a:t>Залучені батьківські кошти та кошти спеціальних програм благодійного фонду </a:t>
            </a:r>
            <a:r>
              <a:rPr lang="en-US" sz="2800" dirty="0">
                <a:latin typeface="Bookman Old Style" panose="02050604050505020204" pitchFamily="18" charset="0"/>
              </a:rPr>
              <a:t>“</a:t>
            </a:r>
            <a:r>
              <a:rPr lang="uk-UA" sz="2800" dirty="0">
                <a:latin typeface="Bookman Old Style" panose="02050604050505020204" pitchFamily="18" charset="0"/>
              </a:rPr>
              <a:t>Ліцей</a:t>
            </a:r>
            <a:r>
              <a:rPr lang="en-US" sz="2800" dirty="0">
                <a:latin typeface="Bookman Old Style" panose="02050604050505020204" pitchFamily="18" charset="0"/>
              </a:rPr>
              <a:t>”</a:t>
            </a:r>
            <a:r>
              <a:rPr lang="uk-UA" sz="2800" dirty="0">
                <a:latin typeface="Bookman Old Style" panose="02050604050505020204" pitchFamily="18" charset="0"/>
              </a:rPr>
              <a:t> –  2 290,3 </a:t>
            </a:r>
            <a:r>
              <a:rPr lang="uk-UA" sz="2800" dirty="0" err="1">
                <a:latin typeface="Bookman Old Style" panose="02050604050505020204" pitchFamily="18" charset="0"/>
              </a:rPr>
              <a:t>тис.грн</a:t>
            </a:r>
            <a:r>
              <a:rPr lang="uk-UA" sz="2800" dirty="0">
                <a:latin typeface="Bookman Old Style" panose="02050604050505020204" pitchFamily="18" charset="0"/>
              </a:rPr>
              <a:t>.</a:t>
            </a:r>
          </a:p>
          <a:p>
            <a:endParaRPr lang="uk-UA" sz="3600" dirty="0">
              <a:latin typeface="Bookman Old Style" panose="02050604050505020204" pitchFamily="18" charset="0"/>
            </a:endParaRPr>
          </a:p>
          <a:p>
            <a:endParaRPr lang="uk-UA" sz="3600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873560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558899"/>
          </a:xfrm>
        </p:spPr>
        <p:txBody>
          <a:bodyPr/>
          <a:lstStyle/>
          <a:p>
            <a:r>
              <a:rPr lang="uk-UA" sz="2000" dirty="0"/>
              <a:t>Кошторисні призначення  для функціонування ліцею</a:t>
            </a:r>
            <a:endParaRPr lang="ru-RU" sz="2000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209306"/>
              </p:ext>
            </p:extLst>
          </p:nvPr>
        </p:nvGraphicFramePr>
        <p:xfrm>
          <a:off x="457200" y="836712"/>
          <a:ext cx="8229601" cy="58065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468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529280852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64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1377"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витрати з 01.07.2020 </a:t>
                      </a:r>
                      <a:b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 30.06.2021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план на 2021 рік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8979">
                <a:tc>
                  <a:txBody>
                    <a:bodyPr/>
                    <a:lstStyle/>
                    <a:p>
                      <a:pPr algn="l" fontAlgn="b"/>
                      <a:endParaRPr lang="uk-UA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15693840,99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16538360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1805">
                <a:tc>
                  <a:txBody>
                    <a:bodyPr/>
                    <a:lstStyle/>
                    <a:p>
                      <a:pPr algn="l" fontAlgn="b"/>
                      <a:r>
                        <a:rPr lang="uk-UA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Нарахування на оплату праці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3461174,84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3637760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1805">
                <a:tc>
                  <a:txBody>
                    <a:bodyPr/>
                    <a:lstStyle/>
                    <a:p>
                      <a:pPr algn="l" fontAlgn="b"/>
                      <a:r>
                        <a:rPr lang="uk-UA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Продукти харчування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Бюджет              935512,25</a:t>
                      </a:r>
                    </a:p>
                    <a:p>
                      <a:pPr algn="r" fontAlgn="b"/>
                      <a:r>
                        <a:rPr lang="uk-U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Спонсорські       356460,69  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1651080</a:t>
                      </a:r>
                    </a:p>
                    <a:p>
                      <a:pPr algn="r" fontAlgn="b"/>
                      <a:r>
                        <a:rPr lang="uk-U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1700000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1805">
                <a:tc>
                  <a:txBody>
                    <a:bodyPr/>
                    <a:lstStyle/>
                    <a:p>
                      <a:pPr algn="l" fontAlgn="b"/>
                      <a:r>
                        <a:rPr lang="uk-UA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Відрядження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4007,98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68500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1805">
                <a:tc>
                  <a:txBody>
                    <a:bodyPr/>
                    <a:lstStyle/>
                    <a:p>
                      <a:pPr algn="l" fontAlgn="b"/>
                      <a:r>
                        <a:rPr lang="uk-UA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Теплопостачання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931585,65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1191260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1805">
                <a:tc>
                  <a:txBody>
                    <a:bodyPr/>
                    <a:lstStyle/>
                    <a:p>
                      <a:pPr algn="l" fontAlgn="b"/>
                      <a:r>
                        <a:rPr lang="uk-UA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Водопостачання та водовідведення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59876,23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68890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1805">
                <a:tc>
                  <a:txBody>
                    <a:bodyPr/>
                    <a:lstStyle/>
                    <a:p>
                      <a:pPr algn="l" fontAlgn="b"/>
                      <a:r>
                        <a:rPr lang="uk-UA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Електроенергія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312345,44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505440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1805">
                <a:tc>
                  <a:txBody>
                    <a:bodyPr/>
                    <a:lstStyle/>
                    <a:p>
                      <a:pPr algn="l" fontAlgn="b"/>
                      <a:r>
                        <a:rPr lang="uk-UA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Природний газ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31589,85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68260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1805">
                <a:tc>
                  <a:txBody>
                    <a:bodyPr/>
                    <a:lstStyle/>
                    <a:p>
                      <a:pPr algn="l" fontAlgn="b"/>
                      <a:r>
                        <a:rPr lang="uk-UA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Оплата послуг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313974,46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509900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1805">
                <a:tc>
                  <a:txBody>
                    <a:bodyPr/>
                    <a:lstStyle/>
                    <a:p>
                      <a:pPr algn="l" fontAlgn="b"/>
                      <a:r>
                        <a:rPr lang="uk-UA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Вивезення сміття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28019,52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22900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1805"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Стипендії та соціальні виплати дітям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5850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11350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1805">
                <a:tc>
                  <a:txBody>
                    <a:bodyPr/>
                    <a:lstStyle/>
                    <a:p>
                      <a:pPr algn="l" fontAlgn="b"/>
                      <a:r>
                        <a:rPr lang="uk-UA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Товари з низькою вартістю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144615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200100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1805"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Медпрепарати</a:t>
                      </a: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та </a:t>
                      </a:r>
                      <a:r>
                        <a:rPr lang="ru-RU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засоби</a:t>
                      </a: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для </a:t>
                      </a:r>
                      <a:r>
                        <a:rPr lang="ru-RU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боротьби</a:t>
                      </a: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з COVID 19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121958,95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59770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1805">
                <a:tc>
                  <a:txBody>
                    <a:bodyPr/>
                    <a:lstStyle/>
                    <a:p>
                      <a:pPr algn="l" fontAlgn="b"/>
                      <a:r>
                        <a:rPr lang="uk-UA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Функціональне навчання працівників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1640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31805">
                <a:tc>
                  <a:txBody>
                    <a:bodyPr/>
                    <a:lstStyle/>
                    <a:p>
                      <a:pPr algn="l" fontAlgn="b"/>
                      <a:r>
                        <a:rPr lang="uk-UA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інші витрати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5194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1805">
                <a:tc>
                  <a:txBody>
                    <a:bodyPr/>
                    <a:lstStyle/>
                    <a:p>
                      <a:pPr algn="l" fontAlgn="b"/>
                      <a:r>
                        <a:rPr lang="uk-UA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Бюджет розвитку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31805">
                <a:tc>
                  <a:txBody>
                    <a:bodyPr/>
                    <a:lstStyle/>
                    <a:p>
                      <a:pPr algn="l" fontAlgn="b"/>
                      <a:r>
                        <a:rPr lang="uk-UA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Реконструкція внутрішнього дворика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361072,33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727606,18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31805">
                <a:tc>
                  <a:txBody>
                    <a:bodyPr/>
                    <a:lstStyle/>
                    <a:p>
                      <a:pPr algn="l" fontAlgn="b"/>
                      <a:r>
                        <a:rPr lang="uk-UA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Спортмайданчик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1878407,61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660923,3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31805">
                <a:tc>
                  <a:txBody>
                    <a:bodyPr/>
                    <a:lstStyle/>
                    <a:p>
                      <a:pPr algn="l" fontAlgn="b"/>
                      <a:r>
                        <a:rPr lang="uk-UA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Пожежна система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334233,66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1028786,6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31805">
                <a:tc>
                  <a:txBody>
                    <a:bodyPr/>
                    <a:lstStyle/>
                    <a:p>
                      <a:pPr algn="l" fontAlgn="b"/>
                      <a:r>
                        <a:rPr lang="uk-UA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Вентиляційна система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8706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31805">
                <a:tc>
                  <a:txBody>
                    <a:bodyPr/>
                    <a:lstStyle/>
                    <a:p>
                      <a:pPr algn="l" fontAlgn="b"/>
                      <a:r>
                        <a:rPr lang="uk-UA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Харчоблок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15000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76152">
                <a:tc>
                  <a:txBody>
                    <a:bodyPr/>
                    <a:lstStyle/>
                    <a:p>
                      <a:pPr algn="l" fontAlgn="b"/>
                      <a:r>
                        <a:rPr lang="uk-UA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Закупівля обладнання довгострокового користування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562986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300000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22802"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28981426,08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3"/>
            <a:ext cx="8229600" cy="1008111"/>
          </a:xfrm>
        </p:spPr>
        <p:txBody>
          <a:bodyPr/>
          <a:lstStyle/>
          <a:p>
            <a:pPr eaLnBrk="1" fontAlgn="b" hangingPunct="1"/>
            <a:br>
              <a:rPr lang="ru-RU" dirty="0"/>
            </a:br>
            <a:r>
              <a:rPr lang="ru-RU" sz="2000" b="1" dirty="0"/>
              <a:t> </a:t>
            </a:r>
            <a:r>
              <a:rPr lang="ru-RU" sz="2000" b="1" dirty="0" err="1"/>
              <a:t>Звіт</a:t>
            </a:r>
            <a:br>
              <a:rPr lang="ru-RU" sz="2000" dirty="0"/>
            </a:br>
            <a:r>
              <a:rPr lang="ru-RU" sz="2000" b="1" dirty="0"/>
              <a:t>про </a:t>
            </a:r>
            <a:r>
              <a:rPr lang="ru-RU" sz="2000" b="1" dirty="0" err="1"/>
              <a:t>поступлення</a:t>
            </a:r>
            <a:r>
              <a:rPr lang="ru-RU" sz="2000" b="1" dirty="0"/>
              <a:t>  та </a:t>
            </a:r>
            <a:r>
              <a:rPr lang="ru-RU" sz="2000" b="1" dirty="0" err="1"/>
              <a:t>використання</a:t>
            </a:r>
            <a:r>
              <a:rPr lang="ru-RU" sz="2000" b="1" dirty="0"/>
              <a:t> </a:t>
            </a:r>
            <a:r>
              <a:rPr lang="ru-RU" sz="2000" b="1" dirty="0" err="1"/>
              <a:t>добровільних</a:t>
            </a:r>
            <a:r>
              <a:rPr lang="ru-RU" sz="2000" b="1" dirty="0"/>
              <a:t> </a:t>
            </a:r>
            <a:r>
              <a:rPr lang="ru-RU" sz="2000" b="1" dirty="0" err="1"/>
              <a:t>пожертв</a:t>
            </a:r>
            <a:br>
              <a:rPr lang="ru-RU" sz="2000" b="1" dirty="0"/>
            </a:br>
            <a:r>
              <a:rPr lang="ru-RU" sz="2000" b="1" dirty="0"/>
              <a:t>                            ЛФМЛ за  2 </a:t>
            </a:r>
            <a:r>
              <a:rPr lang="ru-RU" sz="2000" b="1" dirty="0" err="1"/>
              <a:t>півріччя</a:t>
            </a:r>
            <a:r>
              <a:rPr lang="ru-RU" sz="2000" b="1" dirty="0"/>
              <a:t> 2020 н.р. 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7" name="Місце для вмісту 6">
            <a:extLst>
              <a:ext uri="{FF2B5EF4-FFF2-40B4-BE49-F238E27FC236}">
                <a16:creationId xmlns:a16="http://schemas.microsoft.com/office/drawing/2014/main" id="{81F41FE8-138E-4815-BFEE-0E0C068514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6675170"/>
              </p:ext>
            </p:extLst>
          </p:nvPr>
        </p:nvGraphicFramePr>
        <p:xfrm>
          <a:off x="2123728" y="1150630"/>
          <a:ext cx="4968552" cy="537176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40460">
                  <a:extLst>
                    <a:ext uri="{9D8B030D-6E8A-4147-A177-3AD203B41FA5}">
                      <a16:colId xmlns:a16="http://schemas.microsoft.com/office/drawing/2014/main" val="1420195311"/>
                    </a:ext>
                  </a:extLst>
                </a:gridCol>
                <a:gridCol w="828092">
                  <a:extLst>
                    <a:ext uri="{9D8B030D-6E8A-4147-A177-3AD203B41FA5}">
                      <a16:colId xmlns:a16="http://schemas.microsoft.com/office/drawing/2014/main" val="221282422"/>
                    </a:ext>
                  </a:extLst>
                </a:gridCol>
              </a:tblGrid>
              <a:tr h="17698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Залишок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коштів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на 01.07.2020р./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т.грн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./</a:t>
                      </a:r>
                      <a:endParaRPr lang="ru-RU" sz="1200" b="1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198,8</a:t>
                      </a:r>
                      <a:endParaRPr lang="uk-UA" sz="1200" b="1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315389673"/>
                  </a:ext>
                </a:extLst>
              </a:tr>
              <a:tr h="203538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Депозит</a:t>
                      </a:r>
                      <a:endParaRPr lang="uk-UA" sz="1200" b="1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800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173794729"/>
                  </a:ext>
                </a:extLst>
              </a:tr>
              <a:tr h="203538">
                <a:tc gridSpan="2"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Поступило коштів </a:t>
                      </a:r>
                      <a:endParaRPr lang="uk-UA" sz="1200" b="1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uk-UA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245433049"/>
                  </a:ext>
                </a:extLst>
              </a:tr>
              <a:tr h="176989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в.ч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.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добровільні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пожертви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батьків</a:t>
                      </a:r>
                      <a:endParaRPr lang="ru-RU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852,6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99479439"/>
                  </a:ext>
                </a:extLst>
              </a:tr>
              <a:tr h="176989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Витрачено коштів</a:t>
                      </a:r>
                      <a:endParaRPr lang="uk-UA" sz="1200" b="1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1472,7</a:t>
                      </a:r>
                      <a:endParaRPr lang="uk-UA" sz="1200" b="1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378098614"/>
                  </a:ext>
                </a:extLst>
              </a:tr>
              <a:tr h="176989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Будматеріали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269,2</a:t>
                      </a:r>
                      <a:endParaRPr lang="uk-UA" sz="1200" b="0" i="0" u="none" strike="noStrike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849451869"/>
                  </a:ext>
                </a:extLst>
              </a:tr>
              <a:tr h="176989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Господарські товари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10,8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25331580"/>
                  </a:ext>
                </a:extLst>
              </a:tr>
              <a:tr h="176989">
                <a:tc gridSpan="2">
                  <a:txBody>
                    <a:bodyPr/>
                    <a:lstStyle/>
                    <a:p>
                      <a:pPr algn="l" fontAlgn="b"/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uk-UA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594969653"/>
                  </a:ext>
                </a:extLst>
              </a:tr>
              <a:tr h="176989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Дублікат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тех.документація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приміщень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ЛФМЛ</a:t>
                      </a:r>
                      <a:endParaRPr lang="ru-RU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1,8</a:t>
                      </a:r>
                      <a:endParaRPr lang="uk-UA" sz="1200" b="0" i="0" u="none" strike="noStrike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01937256"/>
                  </a:ext>
                </a:extLst>
              </a:tr>
              <a:tr h="176989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Додаткові заходи </a:t>
                      </a:r>
                      <a:r>
                        <a:rPr lang="uk-UA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протипожеж.безпеки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18,7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146731379"/>
                  </a:ext>
                </a:extLst>
              </a:tr>
              <a:tr h="176989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Ремонт спортмайданчиків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120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665540357"/>
                  </a:ext>
                </a:extLst>
              </a:tr>
              <a:tr h="176989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Ремонт приміщення 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ЛФМЛ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416,1</a:t>
                      </a:r>
                      <a:endParaRPr lang="uk-UA" sz="1200" b="0" i="0" u="none" strike="noStrike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696548037"/>
                  </a:ext>
                </a:extLst>
              </a:tr>
              <a:tr h="176989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Е-журнал 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3,8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818267261"/>
                  </a:ext>
                </a:extLst>
              </a:tr>
              <a:tr h="176989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Спецодяг кухня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7,5</a:t>
                      </a:r>
                      <a:endParaRPr lang="uk-UA" sz="1200" b="0" i="0" u="none" strike="noStrike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157651982"/>
                  </a:ext>
                </a:extLst>
              </a:tr>
              <a:tr h="176989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Кошти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для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зп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педпрацівників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ЛФМЛІ</a:t>
                      </a:r>
                      <a:endParaRPr lang="ru-RU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67,3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133781866"/>
                  </a:ext>
                </a:extLst>
              </a:tr>
              <a:tr h="32743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Винагороди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працівникам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та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стипендії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ліцеїстам</a:t>
                      </a:r>
                      <a:endParaRPr lang="ru-RU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165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833361491"/>
                  </a:ext>
                </a:extLst>
              </a:tr>
              <a:tr h="176989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Обслуговування оргтехніки, інтернет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51,4</a:t>
                      </a:r>
                      <a:endParaRPr lang="uk-UA" sz="1200" b="0" i="0" u="none" strike="noStrike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490061214"/>
                  </a:ext>
                </a:extLst>
              </a:tr>
              <a:tr h="176989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Оргтехніка для дистанційного навчання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148,6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308041269"/>
                  </a:ext>
                </a:extLst>
              </a:tr>
              <a:tr h="176989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Платформа «Школа сьогодні»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36</a:t>
                      </a:r>
                      <a:endParaRPr lang="uk-UA" sz="1200" b="0" i="0" u="none" strike="noStrike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862970441"/>
                  </a:ext>
                </a:extLst>
              </a:tr>
              <a:tr h="25009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Дрібні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витрати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(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дезінфек.засоби,безконт.термометр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)</a:t>
                      </a:r>
                      <a:endParaRPr lang="ru-RU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13,7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922755292"/>
                  </a:ext>
                </a:extLst>
              </a:tr>
              <a:tr h="176989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Пристрій для змітання опалого листя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9,2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886316795"/>
                  </a:ext>
                </a:extLst>
              </a:tr>
              <a:tr h="24973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Меблі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(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столи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учнівські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,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шафи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,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ліжка-гуртожиток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)</a:t>
                      </a:r>
                      <a:endParaRPr lang="ru-RU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127,8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448621825"/>
                  </a:ext>
                </a:extLst>
              </a:tr>
              <a:tr h="32743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Обслуговув.трансп.засобів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(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запчастини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,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пмм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)</a:t>
                      </a:r>
                      <a:endParaRPr lang="ru-RU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5,8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414054349"/>
                  </a:ext>
                </a:extLst>
              </a:tr>
              <a:tr h="176989">
                <a:tc gridSpan="2">
                  <a:txBody>
                    <a:bodyPr/>
                    <a:lstStyle/>
                    <a:p>
                      <a:pPr algn="l" fontAlgn="b"/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uk-UA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85004937"/>
                  </a:ext>
                </a:extLst>
              </a:tr>
              <a:tr h="176989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Залишок коштів на 31.12.2020р.                  </a:t>
                      </a:r>
                      <a:endParaRPr lang="uk-UA" sz="1200" b="1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378,70</a:t>
                      </a:r>
                      <a:endParaRPr lang="uk-UA" sz="1200" b="1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01632926"/>
                  </a:ext>
                </a:extLst>
              </a:tr>
              <a:tr h="176989">
                <a:tc>
                  <a:txBody>
                    <a:bodyPr/>
                    <a:lstStyle/>
                    <a:p>
                      <a:pPr algn="l" fontAlgn="b"/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15985935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908720"/>
          </a:xfrm>
        </p:spPr>
        <p:txBody>
          <a:bodyPr/>
          <a:lstStyle/>
          <a:p>
            <a:r>
              <a:rPr lang="ru-RU" sz="1800" b="1" dirty="0" err="1"/>
              <a:t>Звіт</a:t>
            </a:r>
            <a:br>
              <a:rPr lang="ru-RU" sz="1800" dirty="0"/>
            </a:br>
            <a:r>
              <a:rPr lang="ru-RU" sz="1800" b="1" dirty="0"/>
              <a:t>про </a:t>
            </a:r>
            <a:r>
              <a:rPr lang="ru-RU" sz="1800" b="1" dirty="0" err="1"/>
              <a:t>поступлення</a:t>
            </a:r>
            <a:r>
              <a:rPr lang="ru-RU" sz="1800" b="1" dirty="0"/>
              <a:t>  та </a:t>
            </a:r>
            <a:r>
              <a:rPr lang="ru-RU" sz="1800" b="1" dirty="0" err="1"/>
              <a:t>використання</a:t>
            </a:r>
            <a:r>
              <a:rPr lang="ru-RU" sz="1800" b="1" dirty="0"/>
              <a:t> </a:t>
            </a:r>
            <a:r>
              <a:rPr lang="ru-RU" sz="1800" b="1" dirty="0" err="1"/>
              <a:t>добровільних</a:t>
            </a:r>
            <a:r>
              <a:rPr lang="ru-RU" sz="1800" b="1" dirty="0"/>
              <a:t> </a:t>
            </a:r>
            <a:r>
              <a:rPr lang="ru-RU" sz="1800" b="1" dirty="0" err="1"/>
              <a:t>пожертв</a:t>
            </a:r>
            <a:r>
              <a:rPr lang="ru-RU" sz="1800" b="1" dirty="0"/>
              <a:t>  ЛФМЛ за  1 </a:t>
            </a:r>
            <a:r>
              <a:rPr lang="ru-RU" sz="1800" b="1" dirty="0" err="1"/>
              <a:t>півріччя</a:t>
            </a:r>
            <a:r>
              <a:rPr lang="ru-RU" sz="1800" b="1" dirty="0"/>
              <a:t> 2021 н.р. </a:t>
            </a:r>
            <a:endParaRPr lang="uk-UA" sz="1800" dirty="0"/>
          </a:p>
        </p:txBody>
      </p:sp>
      <p:graphicFrame>
        <p:nvGraphicFramePr>
          <p:cNvPr id="4" name="Місце для вмісту 3">
            <a:extLst>
              <a:ext uri="{FF2B5EF4-FFF2-40B4-BE49-F238E27FC236}">
                <a16:creationId xmlns:a16="http://schemas.microsoft.com/office/drawing/2014/main" id="{EE899128-C81A-4F5B-9AB3-E91DB459DF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2166618"/>
              </p:ext>
            </p:extLst>
          </p:nvPr>
        </p:nvGraphicFramePr>
        <p:xfrm>
          <a:off x="1619672" y="1052736"/>
          <a:ext cx="6264696" cy="547260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90425">
                  <a:extLst>
                    <a:ext uri="{9D8B030D-6E8A-4147-A177-3AD203B41FA5}">
                      <a16:colId xmlns:a16="http://schemas.microsoft.com/office/drawing/2014/main" val="3765052143"/>
                    </a:ext>
                  </a:extLst>
                </a:gridCol>
                <a:gridCol w="1074271">
                  <a:extLst>
                    <a:ext uri="{9D8B030D-6E8A-4147-A177-3AD203B41FA5}">
                      <a16:colId xmlns:a16="http://schemas.microsoft.com/office/drawing/2014/main" val="2040419800"/>
                    </a:ext>
                  </a:extLst>
                </a:gridCol>
              </a:tblGrid>
              <a:tr h="23975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Залишок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коштів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на 01.01.2021р./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т.грн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./</a:t>
                      </a:r>
                      <a:endParaRPr lang="ru-RU" sz="1200" b="1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378,7</a:t>
                      </a:r>
                      <a:endParaRPr lang="uk-UA" sz="1200" b="1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12048020"/>
                  </a:ext>
                </a:extLst>
              </a:tr>
              <a:tr h="239753">
                <a:tc>
                  <a:txBody>
                    <a:bodyPr/>
                    <a:lstStyle/>
                    <a:p>
                      <a:pPr algn="l" fontAlgn="b"/>
                      <a:endParaRPr lang="uk-UA" sz="1200" b="1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200" b="1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613109509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Поступило коштів </a:t>
                      </a:r>
                      <a:endParaRPr lang="uk-UA" sz="1200" b="1" i="0" u="none" strike="noStrike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1079,3</a:t>
                      </a:r>
                      <a:endParaRPr lang="uk-UA" sz="1200" b="1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554723908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в.ч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.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добровільні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пожертви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батьків</a:t>
                      </a:r>
                      <a:endParaRPr lang="ru-RU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1065,4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161101941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інші поступлення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13,9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716073750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Добровільні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пожертви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батьків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з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інших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р/р</a:t>
                      </a:r>
                      <a:endParaRPr lang="ru-RU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392883551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Витрачено коштів</a:t>
                      </a:r>
                      <a:endParaRPr lang="uk-UA" sz="1200" b="1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817,6</a:t>
                      </a:r>
                      <a:endParaRPr lang="uk-UA" sz="1200" b="1" i="0" u="none" strike="noStrike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556732770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Будматеріали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41,3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493122877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Господарські товари</a:t>
                      </a:r>
                      <a:endParaRPr lang="uk-UA" sz="1200" b="0" i="0" u="none" strike="noStrike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46,9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973818136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Двері( конструкції)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59,7</a:t>
                      </a:r>
                      <a:endParaRPr lang="uk-UA" sz="1200" b="0" i="0" u="none" strike="noStrike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921935583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Меблі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15,3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888281062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Вентиляційна система</a:t>
                      </a:r>
                      <a:endParaRPr lang="uk-UA" sz="1200" b="0" i="0" u="none" strike="noStrike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44,1</a:t>
                      </a:r>
                      <a:endParaRPr lang="uk-UA" sz="1200" b="0" i="0" u="none" strike="noStrike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801300300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Доріжки навколо  спортмайданчиків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55,4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307649648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Ремонт приміщень ЛФМЛ 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172,9</a:t>
                      </a:r>
                      <a:endParaRPr lang="uk-UA" sz="1200" b="0" i="0" u="none" strike="noStrike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030862294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Бензин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7,2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841624972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Елетронний щоденник </a:t>
                      </a:r>
                      <a:endParaRPr lang="uk-UA" sz="1200" b="0" i="0" u="none" strike="noStrike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54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360138487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Фільтри води </a:t>
                      </a:r>
                      <a:endParaRPr lang="uk-UA" sz="1200" b="0" i="0" u="none" strike="noStrike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8,9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88325896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Обслуговування,доукомплектація оргтехніки,</a:t>
                      </a:r>
                      <a:endParaRPr lang="uk-UA" sz="1200" b="0" i="0" u="none" strike="noStrike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59,4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540604431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Підтримка мережі, інтернет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58828203"/>
                  </a:ext>
                </a:extLst>
              </a:tr>
              <a:tr h="198057">
                <a:tc gridSpan="2">
                  <a:txBody>
                    <a:bodyPr/>
                    <a:lstStyle/>
                    <a:p>
                      <a:pPr algn="ctr" fontAlgn="b"/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6550574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Доплати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вчителям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за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групові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консультації</a:t>
                      </a:r>
                      <a:endParaRPr lang="ru-RU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92,6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148759345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Винагороди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працівникам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та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стипендії</a:t>
                      </a:r>
                      <a:r>
                        <a:rPr lang="ru-RU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ліцеїстам</a:t>
                      </a:r>
                      <a:endParaRPr lang="ru-RU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133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948859860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+mn-lt"/>
                        </a:rPr>
                        <a:t>Паливно-мастильні матеріали та запчастини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7,5</a:t>
                      </a:r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534279073"/>
                  </a:ext>
                </a:extLst>
              </a:tr>
              <a:tr h="208480">
                <a:tc gridSpan="2">
                  <a:txBody>
                    <a:bodyPr/>
                    <a:lstStyle/>
                    <a:p>
                      <a:pPr algn="l" fontAlgn="b"/>
                      <a:endParaRPr lang="uk-UA" sz="12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9591846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Залишок коштів на 15.06.2021р.</a:t>
                      </a:r>
                      <a:endParaRPr lang="uk-UA" sz="1200" b="1" i="0" u="none" strike="noStrike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359,8</a:t>
                      </a:r>
                      <a:endParaRPr lang="uk-UA" sz="1200" b="1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352259938"/>
                  </a:ext>
                </a:extLst>
              </a:tr>
              <a:tr h="208480"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 депозит </a:t>
                      </a:r>
                      <a:endParaRPr lang="uk-UA" sz="1200" b="0" i="0" u="none" strike="noStrike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20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300</a:t>
                      </a:r>
                      <a:endParaRPr lang="uk-UA" sz="1200" b="1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5180552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47798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16633"/>
            <a:ext cx="8229600" cy="1080119"/>
          </a:xfrm>
        </p:spPr>
        <p:txBody>
          <a:bodyPr/>
          <a:lstStyle/>
          <a:p>
            <a:r>
              <a:rPr lang="uk-UA" sz="3600" dirty="0"/>
              <a:t>Виконані ремонтно-будівельні роботи (батьківські та залучені кошти):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96752"/>
            <a:ext cx="8712968" cy="5383435"/>
          </a:xfrm>
        </p:spPr>
        <p:txBody>
          <a:bodyPr/>
          <a:lstStyle/>
          <a:p>
            <a:r>
              <a:rPr lang="ru-RU" sz="2000" dirty="0" err="1"/>
              <a:t>Капітальний</a:t>
            </a:r>
            <a:r>
              <a:rPr lang="ru-RU" sz="2000" dirty="0"/>
              <a:t> ремонт </a:t>
            </a:r>
            <a:r>
              <a:rPr lang="uk-UA" sz="2000" dirty="0"/>
              <a:t>санвузлів гуртожитку.</a:t>
            </a:r>
          </a:p>
          <a:p>
            <a:r>
              <a:rPr lang="uk-UA" sz="2000" dirty="0"/>
              <a:t>Встановлення огорожі навколо спортивного майданчику та літнього класу.</a:t>
            </a:r>
          </a:p>
          <a:p>
            <a:r>
              <a:rPr lang="uk-UA" sz="2000" dirty="0"/>
              <a:t>Ремонт лабораторій кафедри фізики з заміною меблів.</a:t>
            </a:r>
          </a:p>
          <a:p>
            <a:r>
              <a:rPr lang="uk-UA" sz="2000" dirty="0"/>
              <a:t>Ремонт кімнати гуртожитку.</a:t>
            </a:r>
          </a:p>
          <a:p>
            <a:r>
              <a:rPr lang="uk-UA" sz="2000" dirty="0"/>
              <a:t>Санітарні побілки.</a:t>
            </a:r>
          </a:p>
          <a:p>
            <a:r>
              <a:rPr lang="uk-UA" sz="2000" dirty="0"/>
              <a:t>Ремонт душової в гуртожитку дівчат.</a:t>
            </a:r>
          </a:p>
          <a:p>
            <a:r>
              <a:rPr lang="uk-UA" sz="2000" dirty="0"/>
              <a:t>Встановлення вентиляції над </a:t>
            </a:r>
            <a:r>
              <a:rPr lang="uk-UA" sz="2000" dirty="0" err="1"/>
              <a:t>пароконвектоматами</a:t>
            </a:r>
            <a:r>
              <a:rPr lang="uk-UA" sz="2000" dirty="0"/>
              <a:t>.</a:t>
            </a:r>
          </a:p>
          <a:p>
            <a:r>
              <a:rPr lang="uk-UA" sz="2000" dirty="0"/>
              <a:t>Встановлення системи «</a:t>
            </a:r>
            <a:r>
              <a:rPr lang="uk-UA" sz="2000" dirty="0" err="1"/>
              <a:t>анипаніка</a:t>
            </a:r>
            <a:r>
              <a:rPr lang="uk-UA" sz="2000" dirty="0"/>
              <a:t>» та дверей зі склом, що не утворює скалок при розбиванні.</a:t>
            </a:r>
          </a:p>
          <a:p>
            <a:r>
              <a:rPr lang="uk-UA" sz="2000" dirty="0"/>
              <a:t>Закупівля засобів захисту органів дихання під час пожежі для охорони та мешканців гуртожитку.</a:t>
            </a:r>
          </a:p>
          <a:p>
            <a:r>
              <a:rPr lang="uk-UA" sz="2000" dirty="0"/>
              <a:t>Ремонт електрощитової , встановлення аварійного освітлення.</a:t>
            </a:r>
          </a:p>
          <a:p>
            <a:r>
              <a:rPr lang="uk-UA" sz="2000" dirty="0"/>
              <a:t>Обрізка дерев.</a:t>
            </a:r>
          </a:p>
          <a:p>
            <a:r>
              <a:rPr lang="uk-UA" sz="2000" dirty="0"/>
              <a:t>Заміна вхідних дверей в гуртожитки та їдальню.</a:t>
            </a:r>
          </a:p>
          <a:p>
            <a:endParaRPr lang="uk-UA" sz="2000" dirty="0"/>
          </a:p>
          <a:p>
            <a:endParaRPr lang="uk-UA" sz="2000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13245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Виконані ремонтно-будівельні роботи (бюджетні кошти):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556792"/>
            <a:ext cx="8568952" cy="4569371"/>
          </a:xfrm>
        </p:spPr>
        <p:txBody>
          <a:bodyPr/>
          <a:lstStyle/>
          <a:p>
            <a:r>
              <a:rPr lang="uk-UA" sz="2200" dirty="0"/>
              <a:t>Облаштування спортивних майданчиків (роботи продовжуються).</a:t>
            </a:r>
          </a:p>
          <a:p>
            <a:r>
              <a:rPr lang="uk-UA" sz="2200" dirty="0"/>
              <a:t>Встановлення пожежної сигналізації (роботи продовжуються).</a:t>
            </a:r>
          </a:p>
          <a:p>
            <a:r>
              <a:rPr lang="uk-UA" sz="2200" dirty="0"/>
              <a:t>Облаштування внутрішнього дворика (роботи продовжуються).</a:t>
            </a:r>
          </a:p>
          <a:p>
            <a:r>
              <a:rPr lang="uk-UA" sz="2200" dirty="0"/>
              <a:t>Обробка горища засобом протипожежного захисту.</a:t>
            </a:r>
          </a:p>
          <a:p>
            <a:r>
              <a:rPr lang="uk-UA" sz="2200" dirty="0"/>
              <a:t>Встановлення люків протипожежного захисту на горище. Перезарядка вогнегасників. Заміри опору ізоляції.</a:t>
            </a:r>
          </a:p>
          <a:p>
            <a:r>
              <a:rPr lang="uk-UA" sz="2200" dirty="0"/>
              <a:t>Закуплено метало конструкції для аварійного виходу з гуртожитку дівчат.</a:t>
            </a:r>
          </a:p>
          <a:p>
            <a:r>
              <a:rPr lang="uk-UA" sz="2200" dirty="0"/>
              <a:t>Чистка теплообмінника, каналізації.</a:t>
            </a:r>
          </a:p>
          <a:p>
            <a:r>
              <a:rPr lang="uk-UA" sz="2200" dirty="0"/>
              <a:t>Обрізка дерев.</a:t>
            </a:r>
          </a:p>
          <a:p>
            <a:endParaRPr lang="uk-UA" sz="2400" dirty="0"/>
          </a:p>
          <a:p>
            <a:endParaRPr lang="uk-UA" sz="2400" dirty="0"/>
          </a:p>
          <a:p>
            <a:pPr>
              <a:buNone/>
            </a:pPr>
            <a:endParaRPr lang="uk-UA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Поновлення матеріально-технічної бази (бюджет)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Smart </a:t>
            </a:r>
            <a:r>
              <a:rPr lang="ru-RU" dirty="0" err="1"/>
              <a:t>лабораторія</a:t>
            </a:r>
            <a:r>
              <a:rPr lang="ru-RU" dirty="0"/>
              <a:t> (передано департаментом </a:t>
            </a:r>
            <a:r>
              <a:rPr lang="ru-RU" dirty="0" err="1"/>
              <a:t>освіти</a:t>
            </a:r>
            <a:r>
              <a:rPr lang="ru-RU" dirty="0"/>
              <a:t> і науки ЛОДА.</a:t>
            </a:r>
          </a:p>
          <a:p>
            <a:r>
              <a:rPr lang="ru-RU" dirty="0" err="1"/>
              <a:t>Вогнегасники</a:t>
            </a:r>
            <a:r>
              <a:rPr lang="ru-RU" dirty="0"/>
              <a:t>.</a:t>
            </a:r>
          </a:p>
          <a:p>
            <a:r>
              <a:rPr lang="uk-UA" sz="3200" dirty="0"/>
              <a:t>Закупівля кухонного обладнання (кошти субвенції): </a:t>
            </a:r>
            <a:r>
              <a:rPr lang="uk-UA" sz="3200" dirty="0" err="1"/>
              <a:t>пароконвектомати</a:t>
            </a:r>
            <a:r>
              <a:rPr lang="uk-UA" sz="3200" dirty="0"/>
              <a:t> (2 шт.), овочерізка, </a:t>
            </a:r>
            <a:r>
              <a:rPr lang="uk-UA" sz="3200" dirty="0" err="1"/>
              <a:t>марміти</a:t>
            </a:r>
            <a:r>
              <a:rPr lang="uk-UA" sz="3200" dirty="0"/>
              <a:t>, холодильний прилавок.</a:t>
            </a:r>
          </a:p>
          <a:p>
            <a:r>
              <a:rPr lang="uk-UA" sz="3200" dirty="0" err="1"/>
              <a:t>Дезинфікуючі</a:t>
            </a:r>
            <a:r>
              <a:rPr lang="uk-UA" sz="3200" dirty="0"/>
              <a:t> засоби</a:t>
            </a:r>
            <a:r>
              <a:rPr lang="uk-UA" dirty="0"/>
              <a:t>, захисні маски, щитки.</a:t>
            </a:r>
            <a:endParaRPr lang="uk-UA" sz="3200" dirty="0"/>
          </a:p>
          <a:p>
            <a:endParaRPr lang="ru-RU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384553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F8F4D6-C512-4159-B256-70C2B2B948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/>
              <a:t>Поновлення матеріально-технічної бази (залучені кошти)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A1E64EC-5F75-4864-8EC3-387705E38A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z="2800" dirty="0"/>
              <a:t>Ноутбуки (8 шт.), графічні планшети (8 шт.), </a:t>
            </a:r>
            <a:r>
              <a:rPr lang="uk-UA" sz="2800" dirty="0" err="1"/>
              <a:t>вебкамери</a:t>
            </a:r>
            <a:r>
              <a:rPr lang="uk-UA" sz="2800" dirty="0"/>
              <a:t> (10 шт.), мікрофони (10 шт.).</a:t>
            </a:r>
          </a:p>
          <a:p>
            <a:r>
              <a:rPr lang="uk-UA" sz="2800" dirty="0"/>
              <a:t>Меблі в лабораторії фізики, шафи та ліжка в гуртожиток, стільниці для навчальних парт.</a:t>
            </a:r>
          </a:p>
          <a:p>
            <a:r>
              <a:rPr lang="uk-UA" sz="2800" dirty="0"/>
              <a:t>Фільтри води та </a:t>
            </a:r>
            <a:r>
              <a:rPr lang="uk-UA" sz="2800" dirty="0" err="1"/>
              <a:t>пом’якшувачі</a:t>
            </a:r>
            <a:r>
              <a:rPr lang="uk-UA" sz="2800" dirty="0"/>
              <a:t>  для </a:t>
            </a:r>
            <a:r>
              <a:rPr lang="uk-UA" sz="2800" dirty="0" err="1"/>
              <a:t>пароконвектоматів</a:t>
            </a:r>
            <a:r>
              <a:rPr lang="uk-UA" sz="2800" dirty="0"/>
              <a:t>. Дека пекарські. Столи-підставки з нержавіючої сталі для кухонного обладнання. </a:t>
            </a:r>
          </a:p>
          <a:p>
            <a:r>
              <a:rPr lang="uk-UA" sz="2800" dirty="0"/>
              <a:t>Ремонт медпункту.</a:t>
            </a:r>
          </a:p>
          <a:p>
            <a:endParaRPr lang="uk-UA" dirty="0"/>
          </a:p>
          <a:p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564239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774923"/>
          </a:xfrm>
        </p:spPr>
        <p:txBody>
          <a:bodyPr/>
          <a:lstStyle/>
          <a:p>
            <a:r>
              <a:rPr lang="uk-UA" dirty="0"/>
              <a:t>Плани на літо </a:t>
            </a:r>
            <a:br>
              <a:rPr lang="en-US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uk-UA" sz="2400" dirty="0"/>
              <a:t>Ремонт пожежних гідрантів.</a:t>
            </a:r>
          </a:p>
          <a:p>
            <a:r>
              <a:rPr lang="uk-UA" sz="2400" dirty="0"/>
              <a:t>Встановлення дверей на сходових клітках.</a:t>
            </a:r>
          </a:p>
          <a:p>
            <a:r>
              <a:rPr lang="uk-UA" sz="2400" dirty="0" err="1"/>
              <a:t>Поклейка</a:t>
            </a:r>
            <a:r>
              <a:rPr lang="uk-UA" sz="2400" dirty="0"/>
              <a:t> дверного скла протиударною плівкою.</a:t>
            </a:r>
          </a:p>
          <a:p>
            <a:r>
              <a:rPr lang="uk-UA" sz="2400" dirty="0"/>
              <a:t>Ремонт підсобних приміщень гуртожитку, кухні.</a:t>
            </a:r>
          </a:p>
          <a:p>
            <a:r>
              <a:rPr lang="uk-UA" sz="2400" dirty="0"/>
              <a:t>Благоустрій спортивних майданчиків, внутрішнього дворика.</a:t>
            </a:r>
          </a:p>
          <a:p>
            <a:r>
              <a:rPr lang="uk-UA" sz="2400" dirty="0"/>
              <a:t>Введення в експлуатацію пожежної сигналізації.</a:t>
            </a:r>
          </a:p>
          <a:p>
            <a:r>
              <a:rPr lang="uk-UA" sz="2400" dirty="0"/>
              <a:t>Ремонт приміщень господарських будівель.</a:t>
            </a:r>
          </a:p>
          <a:p>
            <a:r>
              <a:rPr lang="uk-UA" sz="2400" dirty="0"/>
              <a:t>Заміна підлогового покриття в харчоблоці.</a:t>
            </a:r>
          </a:p>
          <a:p>
            <a:r>
              <a:rPr lang="uk-UA" sz="2400" dirty="0"/>
              <a:t>Заміна стільниць столів в їдальні.</a:t>
            </a:r>
          </a:p>
          <a:p>
            <a:r>
              <a:rPr lang="uk-UA" sz="2400" dirty="0"/>
              <a:t>Закупівля обладнання для проведення дистанційного навчання.</a:t>
            </a:r>
          </a:p>
          <a:p>
            <a:r>
              <a:rPr lang="uk-UA" sz="2400" dirty="0"/>
              <a:t>Встановлення вентиляційної системи в спортивній залі. </a:t>
            </a:r>
          </a:p>
          <a:p>
            <a:endParaRPr lang="uk-UA" sz="2400" dirty="0"/>
          </a:p>
          <a:p>
            <a:endParaRPr lang="uk-UA" sz="2400" dirty="0"/>
          </a:p>
          <a:p>
            <a:endParaRPr lang="uk-UA" sz="2400" dirty="0"/>
          </a:p>
          <a:p>
            <a:pPr>
              <a:buNone/>
            </a:pPr>
            <a:endParaRPr lang="uk-UA" sz="2400" dirty="0"/>
          </a:p>
          <a:p>
            <a:pPr>
              <a:buNone/>
            </a:pPr>
            <a:endParaRPr lang="uk-UA" sz="2400" dirty="0"/>
          </a:p>
          <a:p>
            <a:endParaRPr lang="uk-UA" sz="2400" dirty="0"/>
          </a:p>
          <a:p>
            <a:endParaRPr lang="uk-UA" sz="2400" dirty="0"/>
          </a:p>
          <a:p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7004750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Тренажерний комплекс і бігова доріжка </a:t>
            </a:r>
            <a:endParaRPr lang="ru-RU" dirty="0"/>
          </a:p>
        </p:txBody>
      </p:sp>
      <p:pic>
        <p:nvPicPr>
          <p:cNvPr id="1028" name="Picture 4" descr="C:\Users\vkolodij\Downloads\IMG_20200722_122201 (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556792"/>
            <a:ext cx="4262602" cy="3196952"/>
          </a:xfrm>
          <a:prstGeom prst="rect">
            <a:avLst/>
          </a:prstGeom>
          <a:noFill/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91D80BA-5AD3-4499-822C-962EE5B6C70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834934"/>
            <a:ext cx="5220072" cy="3915054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Спортивний майданчик</a:t>
            </a:r>
            <a:endParaRPr lang="ru-RU" dirty="0"/>
          </a:p>
        </p:txBody>
      </p:sp>
      <p:pic>
        <p:nvPicPr>
          <p:cNvPr id="2050" name="Picture 2" descr="C:\Users\vkolodij\Downloads\20200722_12162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922" y="1600201"/>
            <a:ext cx="3891271" cy="2188840"/>
          </a:xfrm>
          <a:prstGeom prst="rect">
            <a:avLst/>
          </a:prstGeom>
          <a:noFill/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AC96840-8760-4ECF-AC35-C3FA2F11B0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896" y="2694621"/>
            <a:ext cx="5364088" cy="402306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Внутрішній дворик</a:t>
            </a:r>
            <a:endParaRPr lang="ru-RU" dirty="0"/>
          </a:p>
        </p:txBody>
      </p:sp>
      <p:pic>
        <p:nvPicPr>
          <p:cNvPr id="3074" name="Picture 2" descr="C:\Users\vkolodij\Downloads\IMG-8b9347be61ec3b20aeae0b4484ede515-V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393367"/>
            <a:ext cx="4167094" cy="2343991"/>
          </a:xfrm>
          <a:prstGeom prst="rect">
            <a:avLst/>
          </a:prstGeom>
          <a:noFill/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794FABE-1FC4-4BE5-A7FB-5E127D0BF6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672916"/>
            <a:ext cx="5580112" cy="4185084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A0401E-A2CF-486E-99D4-30A6B4A03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6931"/>
          </a:xfrm>
        </p:spPr>
        <p:txBody>
          <a:bodyPr/>
          <a:lstStyle/>
          <a:p>
            <a:r>
              <a:rPr lang="uk-UA" dirty="0"/>
              <a:t>Кухонне обладнання</a:t>
            </a:r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AD3D3276-3991-4082-9A6C-3AE3053DFA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268760"/>
            <a:ext cx="3744416" cy="4992555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ADB21E9-B58D-4FD1-8620-A522AB1FFE8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392" y="1736568"/>
            <a:ext cx="3744416" cy="4992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7979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20CE63-47F8-432D-B7E6-E96336A8B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85B1FB3F-D11C-466B-91BC-B19F63DB43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806" y="3200720"/>
            <a:ext cx="4844356" cy="3633267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591C4A6-933F-4356-9BEE-DE79456D30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4013"/>
            <a:ext cx="4844355" cy="363326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7D8AEE0-73A5-4049-A04E-57A36CE93E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304592"/>
            <a:ext cx="4302224" cy="322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6613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C1FDC7-3CB2-46CF-9750-75A17C17B1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918939"/>
          </a:xfrm>
        </p:spPr>
        <p:txBody>
          <a:bodyPr/>
          <a:lstStyle/>
          <a:p>
            <a:r>
              <a:rPr lang="uk-UA" dirty="0"/>
              <a:t>Протипожежна сигналізація</a:t>
            </a:r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4266D73D-C44F-4A5D-9017-CF4AEEB122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94" y="1340768"/>
            <a:ext cx="3394472" cy="4525963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3721975-929A-4697-ADDC-23A1A8F53B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9912" y="2780928"/>
            <a:ext cx="5209976" cy="3907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1887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Дякую за увагу!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36913"/>
            <a:ext cx="8229600" cy="1728191"/>
          </a:xfrm>
        </p:spPr>
        <p:txBody>
          <a:bodyPr/>
          <a:lstStyle/>
          <a:p>
            <a:pPr marL="0" indent="0" algn="l">
              <a:buNone/>
            </a:pPr>
            <a:r>
              <a:rPr lang="ru-RU" b="0" i="0" dirty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</a:rPr>
              <a:t>Роби те, до </a:t>
            </a:r>
            <a:r>
              <a:rPr lang="ru-RU" b="0" i="0" dirty="0" err="1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</a:rPr>
              <a:t>чого</a:t>
            </a:r>
            <a:r>
              <a:rPr lang="ru-RU" b="0" i="0" dirty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</a:rPr>
              <a:t> </a:t>
            </a:r>
            <a:r>
              <a:rPr lang="ru-RU" b="0" i="0" dirty="0" err="1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</a:rPr>
              <a:t>народжений</a:t>
            </a:r>
            <a:r>
              <a:rPr lang="ru-RU" b="0" i="0" dirty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</a:rPr>
              <a:t>.</a:t>
            </a:r>
          </a:p>
          <a:p>
            <a:pPr marL="0" indent="0" algn="l">
              <a:buNone/>
            </a:pPr>
            <a:r>
              <a:rPr lang="ru-RU" b="0" i="0" dirty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</a:rPr>
              <a:t>						</a:t>
            </a:r>
            <a:r>
              <a:rPr lang="ru-RU" b="0" i="0" dirty="0" err="1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</a:rPr>
              <a:t>Г.Сковорода</a:t>
            </a:r>
            <a:endParaRPr lang="ru-RU" b="0" i="0" dirty="0">
              <a:solidFill>
                <a:schemeClr val="tx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021471"/>
      </p:ext>
    </p:extLst>
  </p:cSld>
  <p:clrMapOvr>
    <a:masterClrMapping/>
  </p:clrMapOvr>
</p:sld>
</file>

<file path=ppt/theme/theme1.xml><?xml version="1.0" encoding="utf-8"?>
<a:theme xmlns:a="http://schemas.openxmlformats.org/drawingml/2006/main" name="Круги">
  <a:themeElements>
    <a:clrScheme name="Круги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Круги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руги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уги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2701</TotalTime>
  <Words>1325</Words>
  <Application>Microsoft Office PowerPoint</Application>
  <PresentationFormat>Екран (4:3)</PresentationFormat>
  <Paragraphs>342</Paragraphs>
  <Slides>23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23</vt:i4>
      </vt:variant>
    </vt:vector>
  </HeadingPairs>
  <TitlesOfParts>
    <vt:vector size="31" baseType="lpstr">
      <vt:lpstr>Arial</vt:lpstr>
      <vt:lpstr>Bookman Old Style</vt:lpstr>
      <vt:lpstr>Calibri</vt:lpstr>
      <vt:lpstr>Open Sans</vt:lpstr>
      <vt:lpstr>Roboto</vt:lpstr>
      <vt:lpstr>Times New Roman</vt:lpstr>
      <vt:lpstr>Wingdings</vt:lpstr>
      <vt:lpstr>Круги</vt:lpstr>
      <vt:lpstr> </vt:lpstr>
      <vt:lpstr>Педагогічний колектив</vt:lpstr>
      <vt:lpstr>Навчальні успіхи. Учнівські олімпіади.</vt:lpstr>
      <vt:lpstr>Презентація PowerPoint</vt:lpstr>
      <vt:lpstr>Міжнародні змагання 2020/2021</vt:lpstr>
      <vt:lpstr>  Кращі школи України за   результатами ЗНО 2020 року </vt:lpstr>
      <vt:lpstr>Рейтинг шкіл за результатами ЗНО 2020 року  по предметах </vt:lpstr>
      <vt:lpstr>Плановані витрати у 2021 на утримання закладу за рахунок бюджетних 28 981,4 тис.грн. коштів: 28 981,4 тис.грн. </vt:lpstr>
      <vt:lpstr>Кошторисні призначення  для функціонування ліцею</vt:lpstr>
      <vt:lpstr>  Звіт про поступлення  та використання добровільних пожертв                             ЛФМЛ за  2 півріччя 2020 н.р.  </vt:lpstr>
      <vt:lpstr>Звіт про поступлення  та використання добровільних пожертв  ЛФМЛ за  1 півріччя 2021 н.р. </vt:lpstr>
      <vt:lpstr>Виконані ремонтно-будівельні роботи (батьківські та залучені кошти):</vt:lpstr>
      <vt:lpstr>Виконані ремонтно-будівельні роботи (бюджетні кошти):</vt:lpstr>
      <vt:lpstr>Поновлення матеріально-технічної бази (бюджет)</vt:lpstr>
      <vt:lpstr>Поновлення матеріально-технічної бази (залучені кошти)</vt:lpstr>
      <vt:lpstr>Плани на літо  </vt:lpstr>
      <vt:lpstr>Тренажерний комплекс і бігова доріжка </vt:lpstr>
      <vt:lpstr>Спортивний майданчик</vt:lpstr>
      <vt:lpstr>Внутрішній дворик</vt:lpstr>
      <vt:lpstr>Кухонне обладнання</vt:lpstr>
      <vt:lpstr>Презентація PowerPoint</vt:lpstr>
      <vt:lpstr>Протипожежна сигналізація</vt:lpstr>
      <vt:lpstr>Дякую за увагу!</vt:lpstr>
    </vt:vector>
  </TitlesOfParts>
  <Company>Организация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Глибоцький ліцей – найкращий, колектив – найпрофесійніший.  У нас діти можуть отримати якісну освіту, оскільки для цього в нашому закладі створені всі умови.</dc:title>
  <dc:creator>Customer</dc:creator>
  <cp:lastModifiedBy>Лілія М. Козловська</cp:lastModifiedBy>
  <cp:revision>255</cp:revision>
  <dcterms:created xsi:type="dcterms:W3CDTF">2012-08-30T18:35:05Z</dcterms:created>
  <dcterms:modified xsi:type="dcterms:W3CDTF">2021-06-25T12:14:50Z</dcterms:modified>
</cp:coreProperties>
</file>